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handoutMasterIdLst>
    <p:handoutMasterId r:id="rId59"/>
  </p:handoutMasterIdLst>
  <p:sldIdLst>
    <p:sldId id="256" r:id="rId2"/>
    <p:sldId id="316" r:id="rId3"/>
    <p:sldId id="300" r:id="rId4"/>
    <p:sldId id="291" r:id="rId5"/>
    <p:sldId id="293" r:id="rId6"/>
    <p:sldId id="301" r:id="rId7"/>
    <p:sldId id="305" r:id="rId8"/>
    <p:sldId id="317" r:id="rId9"/>
    <p:sldId id="284" r:id="rId10"/>
    <p:sldId id="304" r:id="rId11"/>
    <p:sldId id="344" r:id="rId12"/>
    <p:sldId id="345" r:id="rId13"/>
    <p:sldId id="346" r:id="rId14"/>
    <p:sldId id="347" r:id="rId15"/>
    <p:sldId id="348" r:id="rId16"/>
    <p:sldId id="349" r:id="rId17"/>
    <p:sldId id="302" r:id="rId18"/>
    <p:sldId id="315" r:id="rId19"/>
    <p:sldId id="303" r:id="rId20"/>
    <p:sldId id="272" r:id="rId21"/>
    <p:sldId id="287" r:id="rId22"/>
    <p:sldId id="290" r:id="rId23"/>
    <p:sldId id="341" r:id="rId24"/>
    <p:sldId id="289" r:id="rId25"/>
    <p:sldId id="340" r:id="rId26"/>
    <p:sldId id="333" r:id="rId27"/>
    <p:sldId id="307" r:id="rId28"/>
    <p:sldId id="319" r:id="rId29"/>
    <p:sldId id="334" r:id="rId30"/>
    <p:sldId id="326" r:id="rId31"/>
    <p:sldId id="321" r:id="rId32"/>
    <p:sldId id="325" r:id="rId33"/>
    <p:sldId id="323" r:id="rId34"/>
    <p:sldId id="330" r:id="rId35"/>
    <p:sldId id="328" r:id="rId36"/>
    <p:sldId id="331" r:id="rId37"/>
    <p:sldId id="332" r:id="rId38"/>
    <p:sldId id="329" r:id="rId39"/>
    <p:sldId id="318" r:id="rId40"/>
    <p:sldId id="288" r:id="rId41"/>
    <p:sldId id="335" r:id="rId42"/>
    <p:sldId id="306" r:id="rId43"/>
    <p:sldId id="295" r:id="rId44"/>
    <p:sldId id="292" r:id="rId45"/>
    <p:sldId id="342" r:id="rId46"/>
    <p:sldId id="308" r:id="rId47"/>
    <p:sldId id="309" r:id="rId48"/>
    <p:sldId id="310" r:id="rId49"/>
    <p:sldId id="343" r:id="rId50"/>
    <p:sldId id="296" r:id="rId51"/>
    <p:sldId id="297" r:id="rId52"/>
    <p:sldId id="298" r:id="rId53"/>
    <p:sldId id="299" r:id="rId54"/>
    <p:sldId id="311" r:id="rId55"/>
    <p:sldId id="312" r:id="rId56"/>
    <p:sldId id="313" r:id="rId57"/>
  </p:sldIdLst>
  <p:sldSz cx="9144000" cy="6858000" type="screen4x3"/>
  <p:notesSz cx="6858000" cy="9144000"/>
  <p:defaultTextStyle>
    <a:defPPr>
      <a:defRPr lang="en-US"/>
    </a:defPPr>
    <a:lvl1pPr algn="l" rtl="0" fontAlgn="base">
      <a:spcBef>
        <a:spcPct val="0"/>
      </a:spcBef>
      <a:spcAft>
        <a:spcPct val="0"/>
      </a:spcAft>
      <a:defRPr sz="4400" u="sng" kern="1200">
        <a:solidFill>
          <a:srgbClr val="99FF33"/>
        </a:solidFill>
        <a:latin typeface="Times New Roman" pitchFamily="18" charset="0"/>
        <a:ea typeface="+mn-ea"/>
        <a:cs typeface="Arial" charset="0"/>
      </a:defRPr>
    </a:lvl1pPr>
    <a:lvl2pPr marL="457200" algn="l" rtl="0" fontAlgn="base">
      <a:spcBef>
        <a:spcPct val="0"/>
      </a:spcBef>
      <a:spcAft>
        <a:spcPct val="0"/>
      </a:spcAft>
      <a:defRPr sz="4400" u="sng" kern="1200">
        <a:solidFill>
          <a:srgbClr val="99FF33"/>
        </a:solidFill>
        <a:latin typeface="Times New Roman" pitchFamily="18" charset="0"/>
        <a:ea typeface="+mn-ea"/>
        <a:cs typeface="Arial" charset="0"/>
      </a:defRPr>
    </a:lvl2pPr>
    <a:lvl3pPr marL="914400" algn="l" rtl="0" fontAlgn="base">
      <a:spcBef>
        <a:spcPct val="0"/>
      </a:spcBef>
      <a:spcAft>
        <a:spcPct val="0"/>
      </a:spcAft>
      <a:defRPr sz="4400" u="sng" kern="1200">
        <a:solidFill>
          <a:srgbClr val="99FF33"/>
        </a:solidFill>
        <a:latin typeface="Times New Roman" pitchFamily="18" charset="0"/>
        <a:ea typeface="+mn-ea"/>
        <a:cs typeface="Arial" charset="0"/>
      </a:defRPr>
    </a:lvl3pPr>
    <a:lvl4pPr marL="1371600" algn="l" rtl="0" fontAlgn="base">
      <a:spcBef>
        <a:spcPct val="0"/>
      </a:spcBef>
      <a:spcAft>
        <a:spcPct val="0"/>
      </a:spcAft>
      <a:defRPr sz="4400" u="sng" kern="1200">
        <a:solidFill>
          <a:srgbClr val="99FF33"/>
        </a:solidFill>
        <a:latin typeface="Times New Roman" pitchFamily="18" charset="0"/>
        <a:ea typeface="+mn-ea"/>
        <a:cs typeface="Arial" charset="0"/>
      </a:defRPr>
    </a:lvl4pPr>
    <a:lvl5pPr marL="1828800" algn="l" rtl="0" fontAlgn="base">
      <a:spcBef>
        <a:spcPct val="0"/>
      </a:spcBef>
      <a:spcAft>
        <a:spcPct val="0"/>
      </a:spcAft>
      <a:defRPr sz="4400" u="sng" kern="1200">
        <a:solidFill>
          <a:srgbClr val="99FF33"/>
        </a:solidFill>
        <a:latin typeface="Times New Roman" pitchFamily="18" charset="0"/>
        <a:ea typeface="+mn-ea"/>
        <a:cs typeface="Arial" charset="0"/>
      </a:defRPr>
    </a:lvl5pPr>
    <a:lvl6pPr marL="2286000" algn="l" defTabSz="914400" rtl="0" eaLnBrk="1" latinLnBrk="0" hangingPunct="1">
      <a:defRPr sz="4400" u="sng" kern="1200">
        <a:solidFill>
          <a:srgbClr val="99FF33"/>
        </a:solidFill>
        <a:latin typeface="Times New Roman" pitchFamily="18" charset="0"/>
        <a:ea typeface="+mn-ea"/>
        <a:cs typeface="Arial" charset="0"/>
      </a:defRPr>
    </a:lvl6pPr>
    <a:lvl7pPr marL="2743200" algn="l" defTabSz="914400" rtl="0" eaLnBrk="1" latinLnBrk="0" hangingPunct="1">
      <a:defRPr sz="4400" u="sng" kern="1200">
        <a:solidFill>
          <a:srgbClr val="99FF33"/>
        </a:solidFill>
        <a:latin typeface="Times New Roman" pitchFamily="18" charset="0"/>
        <a:ea typeface="+mn-ea"/>
        <a:cs typeface="Arial" charset="0"/>
      </a:defRPr>
    </a:lvl7pPr>
    <a:lvl8pPr marL="3200400" algn="l" defTabSz="914400" rtl="0" eaLnBrk="1" latinLnBrk="0" hangingPunct="1">
      <a:defRPr sz="4400" u="sng" kern="1200">
        <a:solidFill>
          <a:srgbClr val="99FF33"/>
        </a:solidFill>
        <a:latin typeface="Times New Roman" pitchFamily="18" charset="0"/>
        <a:ea typeface="+mn-ea"/>
        <a:cs typeface="Arial" charset="0"/>
      </a:defRPr>
    </a:lvl8pPr>
    <a:lvl9pPr marL="3657600" algn="l" defTabSz="914400" rtl="0" eaLnBrk="1" latinLnBrk="0" hangingPunct="1">
      <a:defRPr sz="4400" u="sng" kern="1200">
        <a:solidFill>
          <a:srgbClr val="99FF33"/>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8080"/>
    <a:srgbClr val="99FF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807" autoAdjust="0"/>
  </p:normalViewPr>
  <p:slideViewPr>
    <p:cSldViewPr>
      <p:cViewPr>
        <p:scale>
          <a:sx n="94" d="100"/>
          <a:sy n="94" d="100"/>
        </p:scale>
        <p:origin x="-2112" y="-46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452"/>
    </p:cViewPr>
  </p:sorter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Normalized</a:t>
            </a:r>
            <a:r>
              <a:rPr lang="en-US" baseline="0"/>
              <a:t> Distrubution of Masses</a:t>
            </a:r>
          </a:p>
          <a:p>
            <a:pPr>
              <a:defRPr/>
            </a:pPr>
            <a:r>
              <a:rPr lang="en-US" baseline="0"/>
              <a:t>Distrubution vs. Mass </a:t>
            </a:r>
            <a:endParaRPr lang="en-US"/>
          </a:p>
        </c:rich>
      </c:tx>
      <c:overlay val="0"/>
    </c:title>
    <c:autoTitleDeleted val="0"/>
    <c:plotArea>
      <c:layout/>
      <c:scatterChart>
        <c:scatterStyle val="smoothMarker"/>
        <c:varyColors val="0"/>
        <c:ser>
          <c:idx val="0"/>
          <c:order val="0"/>
          <c:marker>
            <c:symbol val="none"/>
          </c:marker>
          <c:xVal>
            <c:numRef>
              <c:f>Sheet1!$B$14:$B$19</c:f>
              <c:numCache>
                <c:formatCode>0.0</c:formatCode>
                <c:ptCount val="6"/>
                <c:pt idx="0">
                  <c:v>9.5</c:v>
                </c:pt>
                <c:pt idx="1">
                  <c:v>9.6</c:v>
                </c:pt>
                <c:pt idx="2">
                  <c:v>9.8000000000000007</c:v>
                </c:pt>
                <c:pt idx="3">
                  <c:v>10</c:v>
                </c:pt>
                <c:pt idx="4">
                  <c:v>10.3</c:v>
                </c:pt>
                <c:pt idx="5">
                  <c:v>10.8</c:v>
                </c:pt>
              </c:numCache>
            </c:numRef>
          </c:xVal>
          <c:yVal>
            <c:numRef>
              <c:f>Sheet1!$C$14:$C$19</c:f>
              <c:numCache>
                <c:formatCode>0.0</c:formatCode>
                <c:ptCount val="6"/>
                <c:pt idx="0">
                  <c:v>0.48353198502445255</c:v>
                </c:pt>
                <c:pt idx="1">
                  <c:v>0.58510740689452989</c:v>
                </c:pt>
                <c:pt idx="2">
                  <c:v>0.75448298005720182</c:v>
                </c:pt>
                <c:pt idx="3">
                  <c:v>0.82120968825526008</c:v>
                </c:pt>
                <c:pt idx="4">
                  <c:v>0.67864659719639153</c:v>
                </c:pt>
                <c:pt idx="5">
                  <c:v>0.2116314417329174</c:v>
                </c:pt>
              </c:numCache>
            </c:numRef>
          </c:yVal>
          <c:smooth val="1"/>
        </c:ser>
        <c:dLbls>
          <c:showLegendKey val="0"/>
          <c:showVal val="0"/>
          <c:showCatName val="0"/>
          <c:showSerName val="0"/>
          <c:showPercent val="0"/>
          <c:showBubbleSize val="0"/>
        </c:dLbls>
        <c:axId val="86944000"/>
        <c:axId val="87478656"/>
      </c:scatterChart>
      <c:valAx>
        <c:axId val="86944000"/>
        <c:scaling>
          <c:orientation val="minMax"/>
          <c:max val="11.5"/>
          <c:min val="8.5"/>
        </c:scaling>
        <c:delete val="0"/>
        <c:axPos val="b"/>
        <c:title>
          <c:tx>
            <c:rich>
              <a:bodyPr/>
              <a:lstStyle/>
              <a:p>
                <a:pPr>
                  <a:defRPr/>
                </a:pPr>
                <a:r>
                  <a:rPr lang="en-US"/>
                  <a:t>mass</a:t>
                </a:r>
                <a:r>
                  <a:rPr lang="en-US" baseline="0"/>
                  <a:t> (g)</a:t>
                </a:r>
                <a:endParaRPr lang="en-US"/>
              </a:p>
            </c:rich>
          </c:tx>
          <c:overlay val="0"/>
        </c:title>
        <c:numFmt formatCode="0.0" sourceLinked="1"/>
        <c:majorTickMark val="out"/>
        <c:minorTickMark val="none"/>
        <c:tickLblPos val="nextTo"/>
        <c:crossAx val="87478656"/>
        <c:crosses val="autoZero"/>
        <c:crossBetween val="midCat"/>
      </c:valAx>
      <c:valAx>
        <c:axId val="87478656"/>
        <c:scaling>
          <c:orientation val="minMax"/>
          <c:max val="0.9"/>
          <c:min val="0.2"/>
        </c:scaling>
        <c:delete val="0"/>
        <c:axPos val="l"/>
        <c:majorGridlines/>
        <c:numFmt formatCode="0.0" sourceLinked="1"/>
        <c:majorTickMark val="out"/>
        <c:minorTickMark val="none"/>
        <c:tickLblPos val="nextTo"/>
        <c:crossAx val="86944000"/>
        <c:crosses val="autoZero"/>
        <c:crossBetween val="midCat"/>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Normalized</a:t>
            </a:r>
            <a:r>
              <a:rPr lang="en-US" baseline="0"/>
              <a:t> Distrubution of Masses</a:t>
            </a:r>
          </a:p>
          <a:p>
            <a:pPr>
              <a:defRPr/>
            </a:pPr>
            <a:r>
              <a:rPr lang="en-US" baseline="0"/>
              <a:t>Distrubution vs. Mass </a:t>
            </a:r>
            <a:endParaRPr lang="en-US"/>
          </a:p>
        </c:rich>
      </c:tx>
      <c:overlay val="0"/>
    </c:title>
    <c:autoTitleDeleted val="0"/>
    <c:plotArea>
      <c:layout/>
      <c:scatterChart>
        <c:scatterStyle val="smoothMarker"/>
        <c:varyColors val="0"/>
        <c:ser>
          <c:idx val="0"/>
          <c:order val="0"/>
          <c:marker>
            <c:symbol val="none"/>
          </c:marker>
          <c:xVal>
            <c:numRef>
              <c:f>Sheet1!$B$14:$B$19</c:f>
              <c:numCache>
                <c:formatCode>0.0</c:formatCode>
                <c:ptCount val="6"/>
                <c:pt idx="0">
                  <c:v>9.5</c:v>
                </c:pt>
                <c:pt idx="1">
                  <c:v>9.6</c:v>
                </c:pt>
                <c:pt idx="2">
                  <c:v>9.8000000000000007</c:v>
                </c:pt>
                <c:pt idx="3">
                  <c:v>10</c:v>
                </c:pt>
                <c:pt idx="4">
                  <c:v>10.3</c:v>
                </c:pt>
                <c:pt idx="5">
                  <c:v>10.8</c:v>
                </c:pt>
              </c:numCache>
            </c:numRef>
          </c:xVal>
          <c:yVal>
            <c:numRef>
              <c:f>Sheet1!$C$14:$C$19</c:f>
              <c:numCache>
                <c:formatCode>0.0</c:formatCode>
                <c:ptCount val="6"/>
                <c:pt idx="0">
                  <c:v>0.48353198502445255</c:v>
                </c:pt>
                <c:pt idx="1">
                  <c:v>0.58510740689452989</c:v>
                </c:pt>
                <c:pt idx="2">
                  <c:v>0.75448298005720182</c:v>
                </c:pt>
                <c:pt idx="3">
                  <c:v>0.82120968825526008</c:v>
                </c:pt>
                <c:pt idx="4">
                  <c:v>0.67864659719639153</c:v>
                </c:pt>
                <c:pt idx="5">
                  <c:v>0.2116314417329174</c:v>
                </c:pt>
              </c:numCache>
            </c:numRef>
          </c:yVal>
          <c:smooth val="1"/>
        </c:ser>
        <c:dLbls>
          <c:showLegendKey val="0"/>
          <c:showVal val="0"/>
          <c:showCatName val="0"/>
          <c:showSerName val="0"/>
          <c:showPercent val="0"/>
          <c:showBubbleSize val="0"/>
        </c:dLbls>
        <c:axId val="88711936"/>
        <c:axId val="88713856"/>
      </c:scatterChart>
      <c:valAx>
        <c:axId val="88711936"/>
        <c:scaling>
          <c:orientation val="minMax"/>
          <c:max val="11.5"/>
          <c:min val="8.5"/>
        </c:scaling>
        <c:delete val="0"/>
        <c:axPos val="b"/>
        <c:title>
          <c:tx>
            <c:rich>
              <a:bodyPr/>
              <a:lstStyle/>
              <a:p>
                <a:pPr>
                  <a:defRPr/>
                </a:pPr>
                <a:r>
                  <a:rPr lang="en-US"/>
                  <a:t>mass</a:t>
                </a:r>
                <a:r>
                  <a:rPr lang="en-US" baseline="0"/>
                  <a:t> (g)</a:t>
                </a:r>
                <a:endParaRPr lang="en-US"/>
              </a:p>
            </c:rich>
          </c:tx>
          <c:overlay val="0"/>
        </c:title>
        <c:numFmt formatCode="0.0" sourceLinked="1"/>
        <c:majorTickMark val="out"/>
        <c:minorTickMark val="none"/>
        <c:tickLblPos val="nextTo"/>
        <c:crossAx val="88713856"/>
        <c:crosses val="autoZero"/>
        <c:crossBetween val="midCat"/>
      </c:valAx>
      <c:valAx>
        <c:axId val="88713856"/>
        <c:scaling>
          <c:orientation val="minMax"/>
          <c:max val="0.9"/>
          <c:min val="0.2"/>
        </c:scaling>
        <c:delete val="0"/>
        <c:axPos val="l"/>
        <c:majorGridlines/>
        <c:numFmt formatCode="0.0" sourceLinked="1"/>
        <c:majorTickMark val="out"/>
        <c:minorTickMark val="none"/>
        <c:tickLblPos val="nextTo"/>
        <c:crossAx val="88711936"/>
        <c:crosses val="autoZero"/>
        <c:crossBetween val="midCat"/>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Normalized</a:t>
            </a:r>
            <a:r>
              <a:rPr lang="en-US" baseline="0"/>
              <a:t> Distrubution of Masses</a:t>
            </a:r>
          </a:p>
          <a:p>
            <a:pPr>
              <a:defRPr/>
            </a:pPr>
            <a:r>
              <a:rPr lang="en-US" baseline="0"/>
              <a:t>Distrubution vs. Mass </a:t>
            </a:r>
            <a:endParaRPr lang="en-US"/>
          </a:p>
        </c:rich>
      </c:tx>
      <c:overlay val="0"/>
    </c:title>
    <c:autoTitleDeleted val="0"/>
    <c:plotArea>
      <c:layout/>
      <c:scatterChart>
        <c:scatterStyle val="smoothMarker"/>
        <c:varyColors val="0"/>
        <c:ser>
          <c:idx val="0"/>
          <c:order val="0"/>
          <c:xVal>
            <c:numRef>
              <c:f>Sheet1!$B$14:$B$19</c:f>
              <c:numCache>
                <c:formatCode>0.0</c:formatCode>
                <c:ptCount val="6"/>
                <c:pt idx="0">
                  <c:v>9.5</c:v>
                </c:pt>
                <c:pt idx="1">
                  <c:v>9.6</c:v>
                </c:pt>
                <c:pt idx="2">
                  <c:v>9.8000000000000007</c:v>
                </c:pt>
                <c:pt idx="3">
                  <c:v>10</c:v>
                </c:pt>
                <c:pt idx="4">
                  <c:v>10.3</c:v>
                </c:pt>
                <c:pt idx="5">
                  <c:v>10.8</c:v>
                </c:pt>
              </c:numCache>
            </c:numRef>
          </c:xVal>
          <c:yVal>
            <c:numRef>
              <c:f>Sheet1!$C$14:$C$19</c:f>
              <c:numCache>
                <c:formatCode>0.0</c:formatCode>
                <c:ptCount val="6"/>
                <c:pt idx="0">
                  <c:v>0.48353198502445255</c:v>
                </c:pt>
                <c:pt idx="1">
                  <c:v>0.58510740689452989</c:v>
                </c:pt>
                <c:pt idx="2">
                  <c:v>0.75448298005720182</c:v>
                </c:pt>
                <c:pt idx="3">
                  <c:v>0.82120968825526008</c:v>
                </c:pt>
                <c:pt idx="4">
                  <c:v>0.67864659719639153</c:v>
                </c:pt>
                <c:pt idx="5">
                  <c:v>0.2116314417329174</c:v>
                </c:pt>
              </c:numCache>
            </c:numRef>
          </c:yVal>
          <c:smooth val="1"/>
        </c:ser>
        <c:dLbls>
          <c:showLegendKey val="0"/>
          <c:showVal val="0"/>
          <c:showCatName val="0"/>
          <c:showSerName val="0"/>
          <c:showPercent val="0"/>
          <c:showBubbleSize val="0"/>
        </c:dLbls>
        <c:axId val="89028480"/>
        <c:axId val="89030656"/>
      </c:scatterChart>
      <c:valAx>
        <c:axId val="89028480"/>
        <c:scaling>
          <c:orientation val="minMax"/>
          <c:max val="11.5"/>
          <c:min val="8.5"/>
        </c:scaling>
        <c:delete val="0"/>
        <c:axPos val="b"/>
        <c:title>
          <c:tx>
            <c:rich>
              <a:bodyPr/>
              <a:lstStyle/>
              <a:p>
                <a:pPr>
                  <a:defRPr/>
                </a:pPr>
                <a:r>
                  <a:rPr lang="en-US"/>
                  <a:t>mass</a:t>
                </a:r>
                <a:r>
                  <a:rPr lang="en-US" baseline="0"/>
                  <a:t> (g)</a:t>
                </a:r>
                <a:endParaRPr lang="en-US"/>
              </a:p>
            </c:rich>
          </c:tx>
          <c:overlay val="0"/>
        </c:title>
        <c:numFmt formatCode="0.0" sourceLinked="1"/>
        <c:majorTickMark val="out"/>
        <c:minorTickMark val="none"/>
        <c:tickLblPos val="nextTo"/>
        <c:crossAx val="89030656"/>
        <c:crosses val="autoZero"/>
        <c:crossBetween val="midCat"/>
      </c:valAx>
      <c:valAx>
        <c:axId val="89030656"/>
        <c:scaling>
          <c:orientation val="minMax"/>
          <c:max val="0.9"/>
          <c:min val="0.2"/>
        </c:scaling>
        <c:delete val="0"/>
        <c:axPos val="l"/>
        <c:majorGridlines/>
        <c:numFmt formatCode="0.0" sourceLinked="1"/>
        <c:majorTickMark val="out"/>
        <c:minorTickMark val="none"/>
        <c:tickLblPos val="nextTo"/>
        <c:crossAx val="89028480"/>
        <c:crosses val="autoZero"/>
        <c:crossBetween val="midCat"/>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0.5</cdr:x>
      <cdr:y>0.25926</cdr:y>
    </cdr:from>
    <cdr:to>
      <cdr:x>0.5098</cdr:x>
      <cdr:y>0.87037</cdr:y>
    </cdr:to>
    <cdr:cxnSp macro="">
      <cdr:nvCxnSpPr>
        <cdr:cNvPr id="3" name="Straight Connector 2"/>
        <cdr:cNvCxnSpPr/>
      </cdr:nvCxnSpPr>
      <cdr:spPr>
        <a:xfrm xmlns:a="http://schemas.openxmlformats.org/drawingml/2006/main">
          <a:off x="3886200" y="1066800"/>
          <a:ext cx="76200" cy="25146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0.35294</cdr:x>
      <cdr:y>0.59259</cdr:y>
    </cdr:from>
    <cdr:to>
      <cdr:x>0.35502</cdr:x>
      <cdr:y>0.87037</cdr:y>
    </cdr:to>
    <cdr:cxnSp macro="">
      <cdr:nvCxnSpPr>
        <cdr:cNvPr id="5" name="Straight Connector 4"/>
        <cdr:cNvCxnSpPr/>
      </cdr:nvCxnSpPr>
      <cdr:spPr>
        <a:xfrm xmlns:a="http://schemas.openxmlformats.org/drawingml/2006/main" flipH="1">
          <a:off x="2743200" y="2438400"/>
          <a:ext cx="16166" cy="1143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0.65686</cdr:x>
      <cdr:y>0.55556</cdr:y>
    </cdr:from>
    <cdr:to>
      <cdr:x>0.65686</cdr:x>
      <cdr:y>0.87037</cdr:y>
    </cdr:to>
    <cdr:cxnSp macro="">
      <cdr:nvCxnSpPr>
        <cdr:cNvPr id="7" name="Straight Connector 6"/>
        <cdr:cNvCxnSpPr/>
      </cdr:nvCxnSpPr>
      <cdr:spPr>
        <a:xfrm xmlns:a="http://schemas.openxmlformats.org/drawingml/2006/main" flipV="1">
          <a:off x="5105400" y="2286000"/>
          <a:ext cx="1" cy="1295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0.19608</cdr:x>
      <cdr:y>0.77778</cdr:y>
    </cdr:from>
    <cdr:to>
      <cdr:x>0.19608</cdr:x>
      <cdr:y>0.85764</cdr:y>
    </cdr:to>
    <cdr:cxnSp macro="">
      <cdr:nvCxnSpPr>
        <cdr:cNvPr id="9" name="Straight Connector 8"/>
        <cdr:cNvCxnSpPr/>
      </cdr:nvCxnSpPr>
      <cdr:spPr>
        <a:xfrm xmlns:a="http://schemas.openxmlformats.org/drawingml/2006/main" flipH="1" flipV="1">
          <a:off x="1524000" y="3200400"/>
          <a:ext cx="0" cy="32860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0.81373</cdr:x>
      <cdr:y>0.7963</cdr:y>
    </cdr:from>
    <cdr:to>
      <cdr:x>0.81373</cdr:x>
      <cdr:y>0.86575</cdr:y>
    </cdr:to>
    <cdr:cxnSp macro="">
      <cdr:nvCxnSpPr>
        <cdr:cNvPr id="13" name="Straight Connector 12"/>
        <cdr:cNvCxnSpPr/>
      </cdr:nvCxnSpPr>
      <cdr:spPr>
        <a:xfrm xmlns:a="http://schemas.openxmlformats.org/drawingml/2006/main" flipV="1">
          <a:off x="6324600" y="3276600"/>
          <a:ext cx="0" cy="28577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0.04902</cdr:x>
      <cdr:y>0.7963</cdr:y>
    </cdr:from>
    <cdr:to>
      <cdr:x>0.0511</cdr:x>
      <cdr:y>0.86227</cdr:y>
    </cdr:to>
    <cdr:cxnSp macro="">
      <cdr:nvCxnSpPr>
        <cdr:cNvPr id="18" name="Straight Connector 17"/>
        <cdr:cNvCxnSpPr/>
      </cdr:nvCxnSpPr>
      <cdr:spPr>
        <a:xfrm xmlns:a="http://schemas.openxmlformats.org/drawingml/2006/main" flipV="1">
          <a:off x="381000" y="3276600"/>
          <a:ext cx="16167" cy="27145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0.97059</cdr:x>
      <cdr:y>0.81481</cdr:y>
    </cdr:from>
    <cdr:to>
      <cdr:x>0.97059</cdr:x>
      <cdr:y>0.87731</cdr:y>
    </cdr:to>
    <cdr:cxnSp macro="">
      <cdr:nvCxnSpPr>
        <cdr:cNvPr id="23" name="Straight Connector 22"/>
        <cdr:cNvCxnSpPr/>
      </cdr:nvCxnSpPr>
      <cdr:spPr>
        <a:xfrm xmlns:a="http://schemas.openxmlformats.org/drawingml/2006/main" flipV="1">
          <a:off x="7543800" y="3352800"/>
          <a:ext cx="0" cy="25717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cdr:x>
      <cdr:y>0.25926</cdr:y>
    </cdr:from>
    <cdr:to>
      <cdr:x>0.5</cdr:x>
      <cdr:y>0.85185</cdr:y>
    </cdr:to>
    <cdr:cxnSp macro="">
      <cdr:nvCxnSpPr>
        <cdr:cNvPr id="3" name="Straight Connector 2"/>
        <cdr:cNvCxnSpPr/>
      </cdr:nvCxnSpPr>
      <cdr:spPr>
        <a:xfrm xmlns:a="http://schemas.openxmlformats.org/drawingml/2006/main">
          <a:off x="3886200" y="1066800"/>
          <a:ext cx="0" cy="2438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0.35294</cdr:x>
      <cdr:y>0.59259</cdr:y>
    </cdr:from>
    <cdr:to>
      <cdr:x>0.35502</cdr:x>
      <cdr:y>0.87037</cdr:y>
    </cdr:to>
    <cdr:cxnSp macro="">
      <cdr:nvCxnSpPr>
        <cdr:cNvPr id="5" name="Straight Connector 4"/>
        <cdr:cNvCxnSpPr/>
      </cdr:nvCxnSpPr>
      <cdr:spPr>
        <a:xfrm xmlns:a="http://schemas.openxmlformats.org/drawingml/2006/main" flipH="1">
          <a:off x="2743200" y="2438400"/>
          <a:ext cx="16166" cy="1143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0.65686</cdr:x>
      <cdr:y>0.57407</cdr:y>
    </cdr:from>
    <cdr:to>
      <cdr:x>0.6625</cdr:x>
      <cdr:y>0.86458</cdr:y>
    </cdr:to>
    <cdr:cxnSp macro="">
      <cdr:nvCxnSpPr>
        <cdr:cNvPr id="7" name="Straight Connector 6"/>
        <cdr:cNvCxnSpPr/>
      </cdr:nvCxnSpPr>
      <cdr:spPr>
        <a:xfrm xmlns:a="http://schemas.openxmlformats.org/drawingml/2006/main" flipH="1" flipV="1">
          <a:off x="5105400" y="2362200"/>
          <a:ext cx="43840" cy="119539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0.19608</cdr:x>
      <cdr:y>0.77778</cdr:y>
    </cdr:from>
    <cdr:to>
      <cdr:x>0.19608</cdr:x>
      <cdr:y>0.85764</cdr:y>
    </cdr:to>
    <cdr:cxnSp macro="">
      <cdr:nvCxnSpPr>
        <cdr:cNvPr id="9" name="Straight Connector 8"/>
        <cdr:cNvCxnSpPr/>
      </cdr:nvCxnSpPr>
      <cdr:spPr>
        <a:xfrm xmlns:a="http://schemas.openxmlformats.org/drawingml/2006/main" flipH="1" flipV="1">
          <a:off x="1524000" y="3200400"/>
          <a:ext cx="0" cy="32860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0.81373</cdr:x>
      <cdr:y>0.7963</cdr:y>
    </cdr:from>
    <cdr:to>
      <cdr:x>0.81373</cdr:x>
      <cdr:y>0.86575</cdr:y>
    </cdr:to>
    <cdr:cxnSp macro="">
      <cdr:nvCxnSpPr>
        <cdr:cNvPr id="13" name="Straight Connector 12"/>
        <cdr:cNvCxnSpPr/>
      </cdr:nvCxnSpPr>
      <cdr:spPr>
        <a:xfrm xmlns:a="http://schemas.openxmlformats.org/drawingml/2006/main" flipV="1">
          <a:off x="6324600" y="3276600"/>
          <a:ext cx="0" cy="28577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0.04902</cdr:x>
      <cdr:y>0.7963</cdr:y>
    </cdr:from>
    <cdr:to>
      <cdr:x>0.04902</cdr:x>
      <cdr:y>0.86227</cdr:y>
    </cdr:to>
    <cdr:cxnSp macro="">
      <cdr:nvCxnSpPr>
        <cdr:cNvPr id="18" name="Straight Connector 17"/>
        <cdr:cNvCxnSpPr/>
      </cdr:nvCxnSpPr>
      <cdr:spPr>
        <a:xfrm xmlns:a="http://schemas.openxmlformats.org/drawingml/2006/main" flipV="1">
          <a:off x="381000" y="3276600"/>
          <a:ext cx="0" cy="27145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0.96078</cdr:x>
      <cdr:y>0.7963</cdr:y>
    </cdr:from>
    <cdr:to>
      <cdr:x>0.96078</cdr:x>
      <cdr:y>0.8588</cdr:y>
    </cdr:to>
    <cdr:cxnSp macro="">
      <cdr:nvCxnSpPr>
        <cdr:cNvPr id="23" name="Straight Connector 22"/>
        <cdr:cNvCxnSpPr/>
      </cdr:nvCxnSpPr>
      <cdr:spPr>
        <a:xfrm xmlns:a="http://schemas.openxmlformats.org/drawingml/2006/main" flipV="1">
          <a:off x="7467600" y="3276600"/>
          <a:ext cx="0" cy="25717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368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US"/>
          </a:p>
        </p:txBody>
      </p:sp>
      <p:sp>
        <p:nvSpPr>
          <p:cNvPr id="368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368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7794FE4B-9C45-4241-90FF-B11EC77B96CC}" type="slidenum">
              <a:rPr lang="en-US"/>
              <a:pPr>
                <a:defRPr/>
              </a:pPr>
              <a:t>‹#›</a:t>
            </a:fld>
            <a:endParaRPr lang="en-US"/>
          </a:p>
        </p:txBody>
      </p:sp>
    </p:spTree>
    <p:extLst>
      <p:ext uri="{BB962C8B-B14F-4D97-AF65-F5344CB8AC3E}">
        <p14:creationId xmlns:p14="http://schemas.microsoft.com/office/powerpoint/2010/main" val="645077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u="none">
                <a:solidFill>
                  <a:schemeClr val="tx1"/>
                </a:solidFill>
                <a:latin typeface="Times New Roman" pitchFamily="18" charset="0"/>
                <a:cs typeface="+mn-cs"/>
              </a:defRPr>
            </a:lvl1pPr>
          </a:lstStyle>
          <a:p>
            <a:pPr>
              <a:defRPr/>
            </a:pPr>
            <a:endParaRPr lang="en-US"/>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u="none">
                <a:solidFill>
                  <a:schemeClr val="tx1"/>
                </a:solidFill>
                <a:latin typeface="Times New Roman" pitchFamily="18" charset="0"/>
                <a:cs typeface="+mn-cs"/>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u="none">
                <a:solidFill>
                  <a:schemeClr val="tx1"/>
                </a:solidFill>
                <a:latin typeface="Times New Roman" pitchFamily="18" charset="0"/>
                <a:cs typeface="+mn-cs"/>
              </a:defRPr>
            </a:lvl1pPr>
          </a:lstStyle>
          <a:p>
            <a:pPr>
              <a:defRPr/>
            </a:pPr>
            <a:endParaRPr lang="en-US"/>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u="none">
                <a:solidFill>
                  <a:schemeClr val="tx1"/>
                </a:solidFill>
                <a:latin typeface="Times New Roman" pitchFamily="18" charset="0"/>
                <a:cs typeface="+mn-cs"/>
              </a:defRPr>
            </a:lvl1pPr>
          </a:lstStyle>
          <a:p>
            <a:pPr>
              <a:defRPr/>
            </a:pPr>
            <a:fld id="{238303B5-7A87-46E7-8A6F-43363E5E1E6F}" type="slidenum">
              <a:rPr lang="en-US"/>
              <a:pPr>
                <a:defRPr/>
              </a:pPr>
              <a:t>‹#›</a:t>
            </a:fld>
            <a:endParaRPr lang="en-US"/>
          </a:p>
        </p:txBody>
      </p:sp>
    </p:spTree>
    <p:extLst>
      <p:ext uri="{BB962C8B-B14F-4D97-AF65-F5344CB8AC3E}">
        <p14:creationId xmlns:p14="http://schemas.microsoft.com/office/powerpoint/2010/main" val="3714899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F4FF7677-66B7-4F9A-AE99-52B28CC9A95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pPr>
              <a:defRPr/>
            </a:pPr>
            <a:fld id="{79E1E6B6-8244-4C83-A988-F4D2F46CBFB0}" type="slidenum">
              <a:rPr lang="en-US" smtClean="0"/>
              <a:pPr>
                <a:defRPr/>
              </a:pPr>
              <a:t>10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891EEBB-F809-4529-83C9-25ADDBD98FAB}" type="slidenum">
              <a:rPr lang="en-US" altLang="en-US" sz="1200" smtClean="0"/>
              <a:pPr/>
              <a:t>12</a:t>
            </a:fld>
            <a:endParaRPr lang="en-US" altLang="en-US" sz="1200"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Figure: 12-T10 </a:t>
            </a:r>
          </a:p>
          <a:p>
            <a:pPr eaLnBrk="1" hangingPunct="1">
              <a:spcBef>
                <a:spcPct val="0"/>
              </a:spcBef>
            </a:pPr>
            <a:endParaRPr lang="en-US" altLang="en-US" smtClean="0"/>
          </a:p>
          <a:p>
            <a:pPr eaLnBrk="1" hangingPunct="1">
              <a:spcBef>
                <a:spcPct val="0"/>
              </a:spcBef>
            </a:pPr>
            <a:r>
              <a:rPr lang="en-US" altLang="en-US" smtClean="0"/>
              <a:t>Title: </a:t>
            </a:r>
          </a:p>
          <a:p>
            <a:pPr eaLnBrk="1" hangingPunct="1">
              <a:spcBef>
                <a:spcPct val="0"/>
              </a:spcBef>
            </a:pPr>
            <a:r>
              <a:rPr lang="en-US" altLang="en-US" smtClean="0"/>
              <a:t>TABLE 12.10 Types of Colloidal Dispersions</a:t>
            </a:r>
          </a:p>
          <a:p>
            <a:pPr eaLnBrk="1" hangingPunct="1">
              <a:spcBef>
                <a:spcPct val="0"/>
              </a:spcBef>
            </a:pPr>
            <a:endParaRPr lang="en-US" altLang="en-US" smtClean="0"/>
          </a:p>
          <a:p>
            <a:pPr eaLnBrk="1" hangingPunct="1">
              <a:spcBef>
                <a:spcPct val="0"/>
              </a:spcBef>
            </a:pPr>
            <a:r>
              <a:rPr lang="en-US" altLang="en-US" smtClean="0"/>
              <a:t>Caption: </a:t>
            </a:r>
          </a:p>
          <a:p>
            <a:pPr eaLnBrk="1" hangingPunct="1">
              <a:spcBef>
                <a:spcPct val="0"/>
              </a:spcBef>
            </a:pPr>
            <a:r>
              <a:rPr lang="en-US" altLang="en-US" smtClean="0"/>
              <a:t>A colloidal dispersion (colloid) is a mixture in which a dispersed substance is finely divided in a dispersing medium.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A7E56534-150B-45EC-8201-372A2C082A88}" type="slidenum">
              <a:rPr lang="en-US" altLang="en-US" sz="1200"/>
              <a:pPr algn="r"/>
              <a:t>13</a:t>
            </a:fld>
            <a:endParaRPr lang="en-US" altLang="en-US" sz="120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Figure: 12-T10 </a:t>
            </a:r>
          </a:p>
          <a:p>
            <a:pPr eaLnBrk="1" hangingPunct="1">
              <a:spcBef>
                <a:spcPct val="0"/>
              </a:spcBef>
            </a:pPr>
            <a:endParaRPr lang="en-US" altLang="en-US" smtClean="0"/>
          </a:p>
          <a:p>
            <a:pPr eaLnBrk="1" hangingPunct="1">
              <a:spcBef>
                <a:spcPct val="0"/>
              </a:spcBef>
            </a:pPr>
            <a:r>
              <a:rPr lang="en-US" altLang="en-US" smtClean="0"/>
              <a:t>Title: </a:t>
            </a:r>
          </a:p>
          <a:p>
            <a:pPr eaLnBrk="1" hangingPunct="1">
              <a:spcBef>
                <a:spcPct val="0"/>
              </a:spcBef>
            </a:pPr>
            <a:r>
              <a:rPr lang="en-US" altLang="en-US" smtClean="0"/>
              <a:t>TABLE 12.10 Types of Colloidal Dispersions</a:t>
            </a:r>
          </a:p>
          <a:p>
            <a:pPr eaLnBrk="1" hangingPunct="1">
              <a:spcBef>
                <a:spcPct val="0"/>
              </a:spcBef>
            </a:pPr>
            <a:endParaRPr lang="en-US" altLang="en-US" smtClean="0"/>
          </a:p>
          <a:p>
            <a:pPr eaLnBrk="1" hangingPunct="1">
              <a:spcBef>
                <a:spcPct val="0"/>
              </a:spcBef>
            </a:pPr>
            <a:r>
              <a:rPr lang="en-US" altLang="en-US" smtClean="0"/>
              <a:t>Caption: </a:t>
            </a:r>
          </a:p>
          <a:p>
            <a:pPr eaLnBrk="1" hangingPunct="1">
              <a:spcBef>
                <a:spcPct val="0"/>
              </a:spcBef>
            </a:pPr>
            <a:r>
              <a:rPr lang="en-US" altLang="en-US" smtClean="0"/>
              <a:t>A colloidal dispersion (colloid) is a mixture in which a dispersed substance is finely divided in a dispersing medium.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1ECD94E-1C2A-44AE-8F28-F22809CFBBF0}" type="slidenum">
              <a:rPr lang="en-US" altLang="en-US" smtClean="0">
                <a:latin typeface="Arial" charset="0"/>
              </a:rPr>
              <a:pPr eaLnBrk="1" hangingPunct="1">
                <a:spcBef>
                  <a:spcPct val="0"/>
                </a:spcBef>
              </a:pPr>
              <a:t>14</a:t>
            </a:fld>
            <a:endParaRPr lang="en-US" altLang="en-US" smtClean="0">
              <a:latin typeface="Arial"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t>Chapter 12, Figure 12.23 </a:t>
            </a:r>
            <a:r>
              <a:rPr lang="en-US" altLang="en-US" smtClean="0"/>
              <a:t>The Tyndall Effect</a:t>
            </a:r>
            <a:r>
              <a:rPr lang="en-US" altLang="en-US" b="1" smtClean="0"/>
              <a:t>   </a:t>
            </a:r>
          </a:p>
          <a:p>
            <a:pPr eaLnBrk="1" hangingPunct="1"/>
            <a:r>
              <a:rPr lang="en-US" altLang="en-US" smtClean="0"/>
              <a:t>Colloids exhibit the Tyndall Effect, while pure water does not.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240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88082DB1-B1BC-4BAB-9D38-CA930937EA5F}"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73E0C2CC-9857-4502-8B8A-B5C9FC706373}"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7BA25AF3-A6FB-4573-A71B-4CE3209F3769}"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B5C7893E-42E4-4DED-98CD-474194F470D2}" type="slidenum">
              <a:rPr lang="en-US" smtClean="0"/>
              <a:pPr>
                <a:defRPr/>
              </a:pPr>
              <a:t>21</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01-09</a:t>
            </a:r>
          </a:p>
          <a:p>
            <a:endParaRPr lang="en-US" altLang="en-US" smtClean="0"/>
          </a:p>
          <a:p>
            <a:r>
              <a:rPr lang="en-US" altLang="en-US" smtClean="0"/>
              <a:t>Title: </a:t>
            </a:r>
          </a:p>
          <a:p>
            <a:r>
              <a:rPr lang="en-US" altLang="en-US" smtClean="0"/>
              <a:t>Physical and Chemical Changes</a:t>
            </a:r>
          </a:p>
          <a:p>
            <a:endParaRPr lang="en-US" altLang="en-US" smtClean="0"/>
          </a:p>
          <a:p>
            <a:r>
              <a:rPr lang="en-US" altLang="en-US" smtClean="0"/>
              <a:t>Caption: </a:t>
            </a:r>
          </a:p>
          <a:p>
            <a:r>
              <a:rPr lang="en-US" altLang="en-US" smtClean="0"/>
              <a:t>(a) The sublimation of dry ice (solid CO</a:t>
            </a:r>
            <a:r>
              <a:rPr lang="en-US" altLang="en-US" baseline="-25000" smtClean="0"/>
              <a:t>2</a:t>
            </a:r>
            <a:r>
              <a:rPr lang="en-US" altLang="en-US" smtClean="0"/>
              <a:t>) is a physical change. (b) The dissolution of sugar is a physical change. (c) The burning of propane is a chemical change.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pPr>
              <a:defRPr/>
            </a:pPr>
            <a:fld id="{6BAAD81B-F05B-4337-B724-A077D64BAFF9}" type="slidenum">
              <a:rPr lang="en-US" smtClean="0"/>
              <a:pPr>
                <a:defRPr/>
              </a:pPr>
              <a:t>22</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01-T01</a:t>
            </a:r>
          </a:p>
          <a:p>
            <a:endParaRPr lang="en-US" altLang="en-US" smtClean="0"/>
          </a:p>
          <a:p>
            <a:r>
              <a:rPr lang="en-US" altLang="en-US" smtClean="0"/>
              <a:t>Title: </a:t>
            </a:r>
          </a:p>
          <a:p>
            <a:r>
              <a:rPr lang="en-US" altLang="en-US" smtClean="0"/>
              <a:t>TABLE 1.1  SI Base Units</a:t>
            </a:r>
          </a:p>
          <a:p>
            <a:endParaRPr lang="en-US" altLang="en-US" smtClean="0"/>
          </a:p>
          <a:p>
            <a:r>
              <a:rPr lang="en-US" altLang="en-US" smtClean="0"/>
              <a:t>Caption: </a:t>
            </a:r>
          </a:p>
          <a:p>
            <a:r>
              <a:rPr lang="en-US" altLang="en-US" smtClean="0"/>
              <a:t>These seven units form the basis for the SI system, sometimes called the metric system. In the SI system, measurements are made of these units, or of combinations of two or more of the units.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Antoine Lavoisier and his wife, Marie. They were married in 1771, when he was 28 and she was only 14. Marie was Antoine</a:t>
            </a:r>
            <a:r>
              <a:rPr lang="ja-JP" altLang="en-US" smtClean="0"/>
              <a:t>’</a:t>
            </a:r>
            <a:r>
              <a:rPr lang="en-US" altLang="ja-JP" smtClean="0"/>
              <a:t>s laboratory assistant and secretary. </a:t>
            </a:r>
            <a:endParaRPr lang="en-US" altLang="en-US" smtClean="0"/>
          </a:p>
        </p:txBody>
      </p:sp>
      <p:sp>
        <p:nvSpPr>
          <p:cNvPr id="25603" name="Slide Number Placeholder 3"/>
          <p:cNvSpPr>
            <a:spLocks noGrp="1"/>
          </p:cNvSpPr>
          <p:nvPr>
            <p:ph type="sldNum" sz="quarter" idx="5"/>
          </p:nvPr>
        </p:nvSpPr>
        <p:spPr/>
        <p:txBody>
          <a:bodyPr/>
          <a:lstStyle/>
          <a:p>
            <a:pPr>
              <a:defRPr/>
            </a:pPr>
            <a:fld id="{D1127C99-51DF-4576-8CF6-3D692760D7A4}" type="slidenum">
              <a:rPr lang="en-US"/>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pPr>
              <a:defRPr/>
            </a:pPr>
            <a:fld id="{0CE42D6F-E063-4775-AF26-C3387D298C2B}" type="slidenum">
              <a:rPr lang="en-US" smtClean="0"/>
              <a:pPr>
                <a:defRPr/>
              </a:pPr>
              <a:t>23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01-T01</a:t>
            </a:r>
          </a:p>
          <a:p>
            <a:endParaRPr lang="en-US" altLang="en-US" smtClean="0"/>
          </a:p>
          <a:p>
            <a:r>
              <a:rPr lang="en-US" altLang="en-US" smtClean="0"/>
              <a:t>Title: </a:t>
            </a:r>
          </a:p>
          <a:p>
            <a:r>
              <a:rPr lang="en-US" altLang="en-US" smtClean="0"/>
              <a:t>TABLE 1.1  SI Base Units</a:t>
            </a:r>
          </a:p>
          <a:p>
            <a:endParaRPr lang="en-US" altLang="en-US" smtClean="0"/>
          </a:p>
          <a:p>
            <a:r>
              <a:rPr lang="en-US" altLang="en-US" smtClean="0"/>
              <a:t>Caption: </a:t>
            </a:r>
          </a:p>
          <a:p>
            <a:r>
              <a:rPr lang="en-US" altLang="en-US" smtClean="0"/>
              <a:t>These seven units form the basis for the SI system, sometimes called the metric system. In the SI system, measurements are made of these units, or of combinations of two or more of the units.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2F9BDD91-09CB-4D40-A1EE-51C17BB6173F}" type="slidenum">
              <a:rPr lang="en-US" smtClean="0"/>
              <a:pPr>
                <a:defRPr/>
              </a:pPr>
              <a:t>24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01-T02</a:t>
            </a:r>
          </a:p>
          <a:p>
            <a:endParaRPr lang="en-US" altLang="en-US" smtClean="0"/>
          </a:p>
          <a:p>
            <a:r>
              <a:rPr lang="en-US" altLang="en-US" smtClean="0"/>
              <a:t>Title: </a:t>
            </a:r>
          </a:p>
          <a:p>
            <a:r>
              <a:rPr lang="en-US" altLang="en-US" smtClean="0"/>
              <a:t>TABLE 1.2 SI Prefix Multipliers</a:t>
            </a:r>
          </a:p>
          <a:p>
            <a:endParaRPr lang="en-US" altLang="en-US" smtClean="0"/>
          </a:p>
          <a:p>
            <a:r>
              <a:rPr lang="en-US" altLang="en-US" smtClean="0"/>
              <a:t>Caption: </a:t>
            </a:r>
          </a:p>
          <a:p>
            <a:r>
              <a:rPr lang="en-US" altLang="en-US" smtClean="0"/>
              <a:t>Prefix multipliers provide an alternative to scientific notation for expressing very large or very small quantities.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1E583737-F68E-4873-85C3-25EC994E9E47}" type="slidenum">
              <a:rPr lang="en-US" smtClean="0"/>
              <a:pPr>
                <a:defRPr/>
              </a:pPr>
              <a:t>25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01-T02</a:t>
            </a:r>
          </a:p>
          <a:p>
            <a:endParaRPr lang="en-US" altLang="en-US" smtClean="0"/>
          </a:p>
          <a:p>
            <a:r>
              <a:rPr lang="en-US" altLang="en-US" smtClean="0"/>
              <a:t>Title: </a:t>
            </a:r>
          </a:p>
          <a:p>
            <a:r>
              <a:rPr lang="en-US" altLang="en-US" smtClean="0"/>
              <a:t>TABLE 1.2 SI Prefix Multipliers</a:t>
            </a:r>
          </a:p>
          <a:p>
            <a:endParaRPr lang="en-US" altLang="en-US" smtClean="0"/>
          </a:p>
          <a:p>
            <a:r>
              <a:rPr lang="en-US" altLang="en-US" smtClean="0"/>
              <a:t>Caption: </a:t>
            </a:r>
          </a:p>
          <a:p>
            <a:r>
              <a:rPr lang="en-US" altLang="en-US" smtClean="0"/>
              <a:t>Prefix multipliers provide an alternative to scientific notation for expressing very large or very small quantities.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1AF000B5-2C59-4548-990C-8C9C2B5AE5B6}" type="slidenum">
              <a:rPr lang="en-US"/>
              <a:pPr>
                <a:defRPr/>
              </a:pPr>
              <a:t>27</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BD95D12-586A-4B8A-8A39-C84A3E263E5E}" type="slidenum">
              <a:rPr lang="en-US" altLang="en-US" smtClean="0">
                <a:latin typeface="Arial" charset="0"/>
                <a:cs typeface="Arial" charset="0"/>
              </a:rPr>
              <a:pPr eaLnBrk="1" hangingPunct="1">
                <a:spcBef>
                  <a:spcPct val="0"/>
                </a:spcBef>
              </a:pPr>
              <a:t>28</a:t>
            </a:fld>
            <a:endParaRPr lang="en-US" altLang="en-US" smtClean="0">
              <a:latin typeface="Arial" charset="0"/>
              <a:cs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Figure: 01-14-08</a:t>
            </a:r>
          </a:p>
          <a:p>
            <a:pPr eaLnBrk="1" hangingPunct="1"/>
            <a:endParaRPr lang="en-US" altLang="en-US" smtClean="0"/>
          </a:p>
          <a:p>
            <a:pPr eaLnBrk="1" hangingPunct="1"/>
            <a:r>
              <a:rPr lang="en-US" altLang="en-US" smtClean="0"/>
              <a:t>Title: </a:t>
            </a:r>
          </a:p>
          <a:p>
            <a:pPr eaLnBrk="1" hangingPunct="1"/>
            <a:r>
              <a:rPr lang="en-US" altLang="en-US" smtClean="0"/>
              <a:t>Precision graphs</a:t>
            </a:r>
          </a:p>
          <a:p>
            <a:pPr eaLnBrk="1" hangingPunct="1"/>
            <a:endParaRPr lang="en-US" altLang="en-US" smtClean="0"/>
          </a:p>
          <a:p>
            <a:pPr eaLnBrk="1" hangingPunct="1"/>
            <a:r>
              <a:rPr lang="en-US" altLang="en-US" smtClean="0"/>
              <a:t>Caption: </a:t>
            </a:r>
          </a:p>
          <a:p>
            <a:pPr eaLnBrk="1" hangingPunct="1"/>
            <a:r>
              <a:rPr lang="en-US" altLang="en-US" smtClean="0"/>
              <a:t>Measurements are said to be precise if they are consistent with one another, but they are accurate only if they are close to the actual value.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Anders Celsius (1701–1744), a Swedish scientist, first proposed setting the freezing point of water at 100° and the boiling point at 0°. The scale was reversed after his death.</a:t>
            </a:r>
          </a:p>
        </p:txBody>
      </p:sp>
      <p:sp>
        <p:nvSpPr>
          <p:cNvPr id="64515" name="Slide Number Placeholder 3"/>
          <p:cNvSpPr>
            <a:spLocks noGrp="1"/>
          </p:cNvSpPr>
          <p:nvPr>
            <p:ph type="sldNum" sz="quarter" idx="5"/>
          </p:nvPr>
        </p:nvSpPr>
        <p:spPr/>
        <p:txBody>
          <a:bodyPr/>
          <a:lstStyle/>
          <a:p>
            <a:pPr>
              <a:defRPr/>
            </a:pPr>
            <a:fld id="{7B93ADCC-8AAB-4A29-84A6-9C6E8A27E6C3}" type="slidenum">
              <a:rPr lang="en-US"/>
              <a:pPr>
                <a:defRPr/>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EDD924F0-6578-424C-BDA2-74D7900E06DF}" type="slidenum">
              <a:rPr lang="en-US" smtClean="0"/>
              <a:pPr>
                <a:defRPr/>
              </a:pPr>
              <a:t>40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01-12</a:t>
            </a:r>
          </a:p>
          <a:p>
            <a:endParaRPr lang="en-US" altLang="en-US" smtClean="0"/>
          </a:p>
          <a:p>
            <a:r>
              <a:rPr lang="en-US" altLang="en-US" smtClean="0"/>
              <a:t>Title: </a:t>
            </a:r>
          </a:p>
          <a:p>
            <a:r>
              <a:rPr lang="en-US" altLang="en-US" smtClean="0"/>
              <a:t>Comparison of the Fahrenheit, Celsius, and Kelvin Temperature Scales</a:t>
            </a:r>
          </a:p>
          <a:p>
            <a:endParaRPr lang="en-US" altLang="en-US" smtClean="0"/>
          </a:p>
          <a:p>
            <a:r>
              <a:rPr lang="en-US" altLang="en-US" smtClean="0"/>
              <a:t>Caption: </a:t>
            </a:r>
          </a:p>
          <a:p>
            <a:r>
              <a:rPr lang="en-US" altLang="en-US" smtClean="0"/>
              <a:t>The Fahrenheit degree is five-ninths the size of the Celsius degree and the kelvin. The zero point of the Kelvin scale is absolute zero (the lowest possible temperature), whereas the zero point of the Celsius scale is the freezing point of water.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C27BF774-8FE2-4581-B16F-740FFF771A33}" type="slidenum">
              <a:rPr lang="en-US" smtClean="0"/>
              <a:pPr>
                <a:defRPr/>
              </a:pPr>
              <a:t>42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5F092C22-311F-4372-A083-F59831A54CE1}" type="slidenum">
              <a:rPr lang="en-US" smtClean="0"/>
              <a:pPr>
                <a:defRPr/>
              </a:pPr>
              <a:t>43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7267D6A4-9D7D-4E75-8E42-B480949E6892}" type="slidenum">
              <a:rPr lang="en-US" smtClean="0"/>
              <a:pPr>
                <a:defRPr/>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a:defRPr/>
            </a:pPr>
            <a:fld id="{91836448-015F-448B-A084-0633EB51BD39}" type="slidenum">
              <a:rPr lang="en-US" smtClean="0"/>
              <a:pPr>
                <a:defRPr/>
              </a:pPr>
              <a:t>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01-02</a:t>
            </a:r>
          </a:p>
          <a:p>
            <a:endParaRPr lang="en-US" altLang="en-US" smtClean="0"/>
          </a:p>
          <a:p>
            <a:r>
              <a:rPr lang="en-US" altLang="en-US" smtClean="0"/>
              <a:t>Title: </a:t>
            </a:r>
          </a:p>
          <a:p>
            <a:r>
              <a:rPr lang="en-US" altLang="en-US" smtClean="0"/>
              <a:t>The Scientific Method</a:t>
            </a:r>
          </a:p>
          <a:p>
            <a:endParaRPr lang="en-US" altLang="en-US" smtClean="0"/>
          </a:p>
          <a:p>
            <a:r>
              <a:rPr lang="en-US" altLang="en-US" smtClean="0"/>
              <a:t>Caption: </a:t>
            </a:r>
          </a:p>
          <a:p>
            <a:r>
              <a:rPr lang="en-US" altLang="en-US" smtClean="0"/>
              <a:t>The scientific method.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5DA1F9C8-3A14-4DCD-8B7E-AFF8441EC22F}" type="slidenum">
              <a:rPr lang="en-US" smtClean="0"/>
              <a:pPr>
                <a:defRPr/>
              </a:pPr>
              <a:t>46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85651473-743A-460E-A9C6-C89438CF13E5}" type="slidenum">
              <a:rPr lang="en-US" smtClean="0"/>
              <a:pPr>
                <a:defRPr/>
              </a:pPr>
              <a:t>47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4A082C7-B67B-4701-B63F-B857FC852353}" type="slidenum">
              <a:rPr lang="en-US" smtClean="0"/>
              <a:pPr>
                <a:defRPr/>
              </a:pPr>
              <a:t>48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1B8023EB-CA8E-43C4-AFE3-DC3E94592140}" type="slidenum">
              <a:rPr lang="en-US" smtClean="0"/>
              <a:pPr>
                <a:defRPr/>
              </a:pPr>
              <a:t>49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32160DE0-671C-40E8-A02A-5457090849FF}" type="slidenum">
              <a:rPr lang="en-US" smtClean="0"/>
              <a:pPr>
                <a:defRPr/>
              </a:pPr>
              <a:t>50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BA58F4C2-1999-482D-B0D7-C6E8A905F4D1}" type="slidenum">
              <a:rPr lang="en-US" smtClean="0"/>
              <a:pPr>
                <a:defRPr/>
              </a:pPr>
              <a:t>51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2B60DB27-7809-49B2-8C7F-A86D7299027C}" type="slidenum">
              <a:rPr lang="en-US" smtClean="0"/>
              <a:pPr>
                <a:defRPr/>
              </a:pPr>
              <a:t>52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EAEEB7A4-232C-4C03-ACA7-4C0A52EF7D2B}" type="slidenum">
              <a:rPr lang="en-US" smtClean="0"/>
              <a:pPr>
                <a:defRPr/>
              </a:pPr>
              <a:t>53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FC1E0920-219F-4B57-8E34-11DE78A30924}" type="slidenum">
              <a:rPr lang="en-US" smtClean="0"/>
              <a:pPr>
                <a:defRPr/>
              </a:pPr>
              <a:t>54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2D199C22-8C4B-4185-B831-88B8592BE0B6}" type="slidenum">
              <a:rPr lang="en-US" smtClean="0"/>
              <a:pPr>
                <a:defRPr/>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1886275-2FCA-40A9-BF35-07777D7CB9C1}"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89115357-51FE-4248-998B-C49CF37CECF0}" type="slidenum">
              <a:rPr lang="en-US" smtClean="0"/>
              <a:pPr>
                <a:defRPr/>
              </a:pPr>
              <a:t>56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BA03B98-44FA-49CD-B6E8-A1B7E25F288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1BCD3954-F5C3-48BD-9928-8FB15FD86FED}" type="slidenum">
              <a:rPr lang="en-US" smtClean="0"/>
              <a:pPr>
                <a:defRPr/>
              </a:pPr>
              <a:t>6</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01-02-01UN</a:t>
            </a:r>
          </a:p>
          <a:p>
            <a:endParaRPr lang="en-US" altLang="en-US" smtClean="0"/>
          </a:p>
          <a:p>
            <a:r>
              <a:rPr lang="en-US" altLang="en-US" smtClean="0"/>
              <a:t>Title: </a:t>
            </a:r>
          </a:p>
          <a:p>
            <a:r>
              <a:rPr lang="en-US" altLang="en-US" smtClean="0"/>
              <a:t>Solid, liquid, gaseous states </a:t>
            </a:r>
          </a:p>
          <a:p>
            <a:endParaRPr lang="en-US" altLang="en-US" smtClean="0"/>
          </a:p>
          <a:p>
            <a:r>
              <a:rPr lang="en-US" altLang="en-US" smtClean="0"/>
              <a:t>Caption: </a:t>
            </a:r>
          </a:p>
          <a:p>
            <a:r>
              <a:rPr lang="en-US" altLang="en-US" smtClean="0"/>
              <a:t>In a solid, the atoms or molecules are fixed in place and can only vibrate. In a liquid, although the atoms or molecules are closely packed, they can move past one another, allowing the liquid to flow and assume the shape of its container. In a gas, the atoms or molecules are widely spaced, making gases compressible as well as fluid.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9E23F7F4-6690-4F74-8B82-6F401FBEEDB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Robert Boyle</a:t>
            </a:r>
            <a:r>
              <a:rPr lang="ja-JP" altLang="en-US" smtClean="0"/>
              <a:t>’</a:t>
            </a:r>
            <a:r>
              <a:rPr lang="en-US" altLang="ja-JP" smtClean="0"/>
              <a:t>s (1627–1691) book The Sceptical Chymist argued for an experimental approach to scientific investigation. Although this seems to be obviously necessary today, it was a radical position in 1661.</a:t>
            </a:r>
            <a:endParaRPr lang="en-US" altLang="en-US" smtClean="0"/>
          </a:p>
        </p:txBody>
      </p:sp>
      <p:sp>
        <p:nvSpPr>
          <p:cNvPr id="74755" name="Slide Number Placeholder 3"/>
          <p:cNvSpPr>
            <a:spLocks noGrp="1"/>
          </p:cNvSpPr>
          <p:nvPr>
            <p:ph type="sldNum" sz="quarter" idx="5"/>
          </p:nvPr>
        </p:nvSpPr>
        <p:spPr/>
        <p:txBody>
          <a:bodyPr/>
          <a:lstStyle/>
          <a:p>
            <a:pPr>
              <a:defRPr/>
            </a:pPr>
            <a:fld id="{7732AB7C-FF68-43CC-9D8E-F7987BFF1F5D}" type="slidenum">
              <a:rPr lang="en-US"/>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B37EA918-921B-4D63-925B-2E023073243B}" type="slidenum">
              <a:rPr lang="en-US" smtClean="0"/>
              <a:pPr>
                <a:defRPr/>
              </a:pPr>
              <a:t>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01-04-01</a:t>
            </a:r>
          </a:p>
          <a:p>
            <a:endParaRPr lang="en-US" altLang="en-US" smtClean="0"/>
          </a:p>
          <a:p>
            <a:r>
              <a:rPr lang="en-US" altLang="en-US" smtClean="0"/>
              <a:t>Title: </a:t>
            </a:r>
          </a:p>
          <a:p>
            <a:r>
              <a:rPr lang="en-US" altLang="en-US" smtClean="0"/>
              <a:t>Classification of mixtures</a:t>
            </a:r>
          </a:p>
          <a:p>
            <a:endParaRPr lang="en-US" altLang="en-US" smtClean="0"/>
          </a:p>
          <a:p>
            <a:r>
              <a:rPr lang="en-US" altLang="en-US" smtClean="0"/>
              <a:t>Caption: </a:t>
            </a:r>
          </a:p>
          <a:p>
            <a:r>
              <a:rPr lang="en-US" altLang="en-US" smtClean="0"/>
              <a:t>An example of a flowchart to classify or categorize substances.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917E1F-C8A6-40D3-A749-B9D77315DE82}" type="slidenum">
              <a:rPr lang="en-US"/>
              <a:pPr>
                <a:defRPr/>
              </a:pPr>
              <a:t>‹#›</a:t>
            </a:fld>
            <a:endParaRPr lang="en-US"/>
          </a:p>
        </p:txBody>
      </p:sp>
    </p:spTree>
    <p:extLst>
      <p:ext uri="{BB962C8B-B14F-4D97-AF65-F5344CB8AC3E}">
        <p14:creationId xmlns:p14="http://schemas.microsoft.com/office/powerpoint/2010/main" val="418932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8A5CBF-6388-46A7-B296-7783C66A8F2F}" type="slidenum">
              <a:rPr lang="en-US"/>
              <a:pPr>
                <a:defRPr/>
              </a:pPr>
              <a:t>‹#›</a:t>
            </a:fld>
            <a:endParaRPr lang="en-US"/>
          </a:p>
        </p:txBody>
      </p:sp>
    </p:spTree>
    <p:extLst>
      <p:ext uri="{BB962C8B-B14F-4D97-AF65-F5344CB8AC3E}">
        <p14:creationId xmlns:p14="http://schemas.microsoft.com/office/powerpoint/2010/main" val="263340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2E70EA-E64B-4DA9-9EB4-B7B6E1F9DFF4}" type="slidenum">
              <a:rPr lang="en-US"/>
              <a:pPr>
                <a:defRPr/>
              </a:pPr>
              <a:t>‹#›</a:t>
            </a:fld>
            <a:endParaRPr lang="en-US"/>
          </a:p>
        </p:txBody>
      </p:sp>
    </p:spTree>
    <p:extLst>
      <p:ext uri="{BB962C8B-B14F-4D97-AF65-F5344CB8AC3E}">
        <p14:creationId xmlns:p14="http://schemas.microsoft.com/office/powerpoint/2010/main" val="1093734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7FEA7D-97B7-458B-91CC-7A0446033A8A}" type="slidenum">
              <a:rPr lang="en-US"/>
              <a:pPr>
                <a:defRPr/>
              </a:pPr>
              <a:t>‹#›</a:t>
            </a:fld>
            <a:endParaRPr lang="en-US"/>
          </a:p>
        </p:txBody>
      </p:sp>
    </p:spTree>
    <p:extLst>
      <p:ext uri="{BB962C8B-B14F-4D97-AF65-F5344CB8AC3E}">
        <p14:creationId xmlns:p14="http://schemas.microsoft.com/office/powerpoint/2010/main" val="2438499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9FCDDB-50B3-43B9-83C8-C0DA4A43AAD6}" type="slidenum">
              <a:rPr lang="en-US"/>
              <a:pPr>
                <a:defRPr/>
              </a:pPr>
              <a:t>‹#›</a:t>
            </a:fld>
            <a:endParaRPr lang="en-US"/>
          </a:p>
        </p:txBody>
      </p:sp>
    </p:spTree>
    <p:extLst>
      <p:ext uri="{BB962C8B-B14F-4D97-AF65-F5344CB8AC3E}">
        <p14:creationId xmlns:p14="http://schemas.microsoft.com/office/powerpoint/2010/main" val="66648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913C9D-91F2-4A47-8CF1-44C4B79B72C7}" type="slidenum">
              <a:rPr lang="en-US"/>
              <a:pPr>
                <a:defRPr/>
              </a:pPr>
              <a:t>‹#›</a:t>
            </a:fld>
            <a:endParaRPr lang="en-US"/>
          </a:p>
        </p:txBody>
      </p:sp>
    </p:spTree>
    <p:extLst>
      <p:ext uri="{BB962C8B-B14F-4D97-AF65-F5344CB8AC3E}">
        <p14:creationId xmlns:p14="http://schemas.microsoft.com/office/powerpoint/2010/main" val="1938888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49637D-1E41-4619-8997-1FCF59A7293F}" type="slidenum">
              <a:rPr lang="en-US"/>
              <a:pPr>
                <a:defRPr/>
              </a:pPr>
              <a:t>‹#›</a:t>
            </a:fld>
            <a:endParaRPr lang="en-US"/>
          </a:p>
        </p:txBody>
      </p:sp>
    </p:spTree>
    <p:extLst>
      <p:ext uri="{BB962C8B-B14F-4D97-AF65-F5344CB8AC3E}">
        <p14:creationId xmlns:p14="http://schemas.microsoft.com/office/powerpoint/2010/main" val="96432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CC2F43-4E20-487F-9CB9-FFFB23D724E9}" type="slidenum">
              <a:rPr lang="en-US"/>
              <a:pPr>
                <a:defRPr/>
              </a:pPr>
              <a:t>‹#›</a:t>
            </a:fld>
            <a:endParaRPr lang="en-US"/>
          </a:p>
        </p:txBody>
      </p:sp>
    </p:spTree>
    <p:extLst>
      <p:ext uri="{BB962C8B-B14F-4D97-AF65-F5344CB8AC3E}">
        <p14:creationId xmlns:p14="http://schemas.microsoft.com/office/powerpoint/2010/main" val="826098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D088BA-1E93-4FD8-A3DC-D7788C0B17AC}" type="slidenum">
              <a:rPr lang="en-US"/>
              <a:pPr>
                <a:defRPr/>
              </a:pPr>
              <a:t>‹#›</a:t>
            </a:fld>
            <a:endParaRPr lang="en-US"/>
          </a:p>
        </p:txBody>
      </p:sp>
    </p:spTree>
    <p:extLst>
      <p:ext uri="{BB962C8B-B14F-4D97-AF65-F5344CB8AC3E}">
        <p14:creationId xmlns:p14="http://schemas.microsoft.com/office/powerpoint/2010/main" val="2412856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F021D2-356D-43B9-BD1C-9230AAF86B53}" type="slidenum">
              <a:rPr lang="en-US"/>
              <a:pPr>
                <a:defRPr/>
              </a:pPr>
              <a:t>‹#›</a:t>
            </a:fld>
            <a:endParaRPr lang="en-US"/>
          </a:p>
        </p:txBody>
      </p:sp>
    </p:spTree>
    <p:extLst>
      <p:ext uri="{BB962C8B-B14F-4D97-AF65-F5344CB8AC3E}">
        <p14:creationId xmlns:p14="http://schemas.microsoft.com/office/powerpoint/2010/main" val="2387601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5940F01-AA0E-41A9-A688-D93AD6B4DCBF}" type="slidenum">
              <a:rPr lang="en-US"/>
              <a:pPr>
                <a:defRPr/>
              </a:pPr>
              <a:t>‹#›</a:t>
            </a:fld>
            <a:endParaRPr lang="en-US"/>
          </a:p>
        </p:txBody>
      </p:sp>
    </p:spTree>
    <p:extLst>
      <p:ext uri="{BB962C8B-B14F-4D97-AF65-F5344CB8AC3E}">
        <p14:creationId xmlns:p14="http://schemas.microsoft.com/office/powerpoint/2010/main" val="303930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0626C8-C0B5-483B-A261-AB32ACE7C958}" type="slidenum">
              <a:rPr lang="en-US"/>
              <a:pPr>
                <a:defRPr/>
              </a:pPr>
              <a:t>‹#›</a:t>
            </a:fld>
            <a:endParaRPr lang="en-US"/>
          </a:p>
        </p:txBody>
      </p:sp>
    </p:spTree>
    <p:extLst>
      <p:ext uri="{BB962C8B-B14F-4D97-AF65-F5344CB8AC3E}">
        <p14:creationId xmlns:p14="http://schemas.microsoft.com/office/powerpoint/2010/main" val="144738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16BAB7-138D-413B-996E-35C9B11EE1FC}" type="slidenum">
              <a:rPr lang="en-US"/>
              <a:pPr>
                <a:defRPr/>
              </a:pPr>
              <a:t>‹#›</a:t>
            </a:fld>
            <a:endParaRPr lang="en-US"/>
          </a:p>
        </p:txBody>
      </p:sp>
    </p:spTree>
    <p:extLst>
      <p:ext uri="{BB962C8B-B14F-4D97-AF65-F5344CB8AC3E}">
        <p14:creationId xmlns:p14="http://schemas.microsoft.com/office/powerpoint/2010/main" val="91524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u="none">
                <a:solidFill>
                  <a:schemeClr val="tx1"/>
                </a:solidFill>
                <a:latin typeface="Times New Roman"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u="none">
                <a:solidFill>
                  <a:schemeClr val="tx1"/>
                </a:solidFill>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u="none">
                <a:solidFill>
                  <a:schemeClr val="tx1"/>
                </a:solidFill>
                <a:latin typeface="Times New Roman" pitchFamily="18" charset="0"/>
                <a:cs typeface="+mn-cs"/>
              </a:defRPr>
            </a:lvl1pPr>
          </a:lstStyle>
          <a:p>
            <a:pPr>
              <a:defRPr/>
            </a:pPr>
            <a:fld id="{E747FE95-8A93-4D53-8E74-AC5CC69C6C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600200"/>
            <a:ext cx="7924800" cy="685800"/>
          </a:xfrm>
        </p:spPr>
        <p:txBody>
          <a:bodyPr/>
          <a:lstStyle/>
          <a:p>
            <a:r>
              <a:rPr lang="en-US" altLang="en-US" sz="3200" smtClean="0">
                <a:solidFill>
                  <a:schemeClr val="tx1"/>
                </a:solidFill>
              </a:rPr>
              <a:t>Matter and Energy: The Origin of the Universe </a:t>
            </a:r>
            <a:endParaRPr lang="en-US" altLang="en-US" sz="3200" smtClean="0">
              <a:solidFill>
                <a:srgbClr val="99FF33"/>
              </a:solidFill>
            </a:endParaRPr>
          </a:p>
        </p:txBody>
      </p:sp>
      <p:sp>
        <p:nvSpPr>
          <p:cNvPr id="2051" name="Rectangle 3"/>
          <p:cNvSpPr>
            <a:spLocks noGrp="1" noChangeArrowheads="1"/>
          </p:cNvSpPr>
          <p:nvPr>
            <p:ph type="subTitle" idx="1"/>
          </p:nvPr>
        </p:nvSpPr>
        <p:spPr>
          <a:xfrm>
            <a:off x="1219200" y="914400"/>
            <a:ext cx="6400800" cy="609600"/>
          </a:xfrm>
        </p:spPr>
        <p:txBody>
          <a:bodyPr/>
          <a:lstStyle/>
          <a:p>
            <a:r>
              <a:rPr lang="en-US" altLang="en-US" smtClean="0"/>
              <a:t>Chapter 1</a:t>
            </a:r>
          </a:p>
        </p:txBody>
      </p:sp>
      <p:sp>
        <p:nvSpPr>
          <p:cNvPr id="5" name="TextBox 4"/>
          <p:cNvSpPr txBox="1"/>
          <p:nvPr/>
        </p:nvSpPr>
        <p:spPr>
          <a:xfrm>
            <a:off x="914400" y="2743200"/>
            <a:ext cx="4191000" cy="1938338"/>
          </a:xfrm>
          <a:prstGeom prst="rect">
            <a:avLst/>
          </a:prstGeom>
          <a:noFill/>
        </p:spPr>
        <p:txBody>
          <a:bodyPr>
            <a:spAutoFit/>
          </a:bodyPr>
          <a:lstStyle/>
          <a:p>
            <a:pPr eaLnBrk="0" hangingPunct="0">
              <a:defRPr/>
            </a:pPr>
            <a:r>
              <a:rPr lang="en-US" sz="2000" dirty="0">
                <a:solidFill>
                  <a:schemeClr val="tx1"/>
                </a:solidFill>
                <a:cs typeface="+mn-cs"/>
              </a:rPr>
              <a:t>Outline</a:t>
            </a:r>
          </a:p>
          <a:p>
            <a:pPr marL="571500" indent="-571500" eaLnBrk="0" hangingPunct="0">
              <a:buFont typeface="+mj-lt"/>
              <a:buAutoNum type="romanUcPeriod"/>
              <a:defRPr/>
            </a:pPr>
            <a:r>
              <a:rPr lang="en-US" sz="2000" u="none" dirty="0">
                <a:solidFill>
                  <a:schemeClr val="tx1"/>
                </a:solidFill>
                <a:cs typeface="+mn-cs"/>
              </a:rPr>
              <a:t>Scientific Method</a:t>
            </a:r>
          </a:p>
          <a:p>
            <a:pPr marL="571500" indent="-571500" eaLnBrk="0" hangingPunct="0">
              <a:buFont typeface="+mj-lt"/>
              <a:buAutoNum type="romanUcPeriod"/>
              <a:defRPr/>
            </a:pPr>
            <a:r>
              <a:rPr lang="en-US" sz="2000" u="none" dirty="0">
                <a:solidFill>
                  <a:schemeClr val="tx1"/>
                </a:solidFill>
                <a:cs typeface="+mn-cs"/>
              </a:rPr>
              <a:t>Matter</a:t>
            </a:r>
          </a:p>
          <a:p>
            <a:pPr marL="571500" indent="-571500" eaLnBrk="0" hangingPunct="0">
              <a:buFont typeface="+mj-lt"/>
              <a:buAutoNum type="romanUcPeriod"/>
              <a:defRPr/>
            </a:pPr>
            <a:r>
              <a:rPr lang="en-US" sz="2000" u="none" dirty="0">
                <a:solidFill>
                  <a:schemeClr val="tx1"/>
                </a:solidFill>
                <a:cs typeface="+mn-cs"/>
              </a:rPr>
              <a:t>Units of Measurement</a:t>
            </a:r>
          </a:p>
          <a:p>
            <a:pPr marL="571500" indent="-571500" eaLnBrk="0" hangingPunct="0">
              <a:buFont typeface="+mj-lt"/>
              <a:buAutoNum type="romanUcPeriod"/>
              <a:defRPr/>
            </a:pPr>
            <a:r>
              <a:rPr lang="en-US" sz="2000" u="none" dirty="0">
                <a:solidFill>
                  <a:schemeClr val="tx1"/>
                </a:solidFill>
                <a:cs typeface="+mn-cs"/>
              </a:rPr>
              <a:t>Significant Figures</a:t>
            </a:r>
          </a:p>
          <a:p>
            <a:pPr marL="571500" indent="-571500" eaLnBrk="0" hangingPunct="0">
              <a:buFont typeface="+mj-lt"/>
              <a:buAutoNum type="romanUcPeriod"/>
              <a:defRPr/>
            </a:pPr>
            <a:r>
              <a:rPr lang="en-US" sz="2000" u="none" dirty="0">
                <a:solidFill>
                  <a:schemeClr val="tx1"/>
                </a:solidFill>
                <a:cs typeface="+mn-cs"/>
              </a:rPr>
              <a:t>Dimensional Analysis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Picture 4" descr="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8535988"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7772400" cy="685800"/>
          </a:xfrm>
        </p:spPr>
        <p:txBody>
          <a:bodyPr/>
          <a:lstStyle/>
          <a:p>
            <a:r>
              <a:rPr lang="en-US" altLang="en-US" smtClean="0"/>
              <a:t>What are the types of colloids?</a:t>
            </a:r>
          </a:p>
        </p:txBody>
      </p:sp>
      <p:pic>
        <p:nvPicPr>
          <p:cNvPr id="3075" name="Picture 2" descr="12_T10"/>
          <p:cNvPicPr>
            <a:picLocks noChangeAspect="1" noChangeArrowheads="1"/>
          </p:cNvPicPr>
          <p:nvPr/>
        </p:nvPicPr>
        <p:blipFill>
          <a:blip r:embed="rId2">
            <a:extLst>
              <a:ext uri="{28A0092B-C50C-407E-A947-70E740481C1C}">
                <a14:useLocalDpi xmlns:a14="http://schemas.microsoft.com/office/drawing/2010/main" val="0"/>
              </a:ext>
            </a:extLst>
          </a:blip>
          <a:srcRect t="13313" b="70016"/>
          <a:stretch>
            <a:fillRect/>
          </a:stretch>
        </p:blipFill>
        <p:spPr bwMode="auto">
          <a:xfrm>
            <a:off x="838200" y="2209800"/>
            <a:ext cx="77724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7"/>
          <p:cNvSpPr>
            <a:spLocks noChangeArrowheads="1"/>
          </p:cNvSpPr>
          <p:nvPr/>
        </p:nvSpPr>
        <p:spPr bwMode="auto">
          <a:xfrm>
            <a:off x="914400" y="1752600"/>
            <a:ext cx="295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Aerosol – liquid in gas</a:t>
            </a:r>
          </a:p>
        </p:txBody>
      </p:sp>
      <p:sp>
        <p:nvSpPr>
          <p:cNvPr id="3077" name="Rectangle 9"/>
          <p:cNvSpPr>
            <a:spLocks noChangeArrowheads="1"/>
          </p:cNvSpPr>
          <p:nvPr/>
        </p:nvSpPr>
        <p:spPr bwMode="auto">
          <a:xfrm>
            <a:off x="609600" y="5638800"/>
            <a:ext cx="615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lang="en-US" altLang="en-US" sz="2400"/>
              <a:t>Sol -- solid in liquid like protein particles in milk</a:t>
            </a:r>
          </a:p>
        </p:txBody>
      </p:sp>
      <p:sp>
        <p:nvSpPr>
          <p:cNvPr id="3078" name="Text Box 10"/>
          <p:cNvSpPr txBox="1">
            <a:spLocks noChangeArrowheads="1"/>
          </p:cNvSpPr>
          <p:nvPr/>
        </p:nvSpPr>
        <p:spPr bwMode="auto">
          <a:xfrm>
            <a:off x="762000" y="3505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400"/>
              <a:t>Solid Aerosol – solid in gas   </a:t>
            </a:r>
          </a:p>
        </p:txBody>
      </p:sp>
      <p:pic>
        <p:nvPicPr>
          <p:cNvPr id="3079" name="Picture 2" descr="12_T10"/>
          <p:cNvPicPr>
            <a:picLocks noChangeAspect="1" noChangeArrowheads="1"/>
          </p:cNvPicPr>
          <p:nvPr/>
        </p:nvPicPr>
        <p:blipFill>
          <a:blip r:embed="rId2">
            <a:extLst>
              <a:ext uri="{28A0092B-C50C-407E-A947-70E740481C1C}">
                <a14:useLocalDpi xmlns:a14="http://schemas.microsoft.com/office/drawing/2010/main" val="0"/>
              </a:ext>
            </a:extLst>
          </a:blip>
          <a:srcRect t="29984" b="53346"/>
          <a:stretch>
            <a:fillRect/>
          </a:stretch>
        </p:blipFill>
        <p:spPr bwMode="auto">
          <a:xfrm>
            <a:off x="914400" y="3962400"/>
            <a:ext cx="74676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076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2_T10"/>
          <p:cNvPicPr>
            <a:picLocks noChangeAspect="1" noChangeArrowheads="1"/>
          </p:cNvPicPr>
          <p:nvPr/>
        </p:nvPicPr>
        <p:blipFill>
          <a:blip r:embed="rId3">
            <a:extLst>
              <a:ext uri="{28A0092B-C50C-407E-A947-70E740481C1C}">
                <a14:useLocalDpi xmlns:a14="http://schemas.microsoft.com/office/drawing/2010/main" val="0"/>
              </a:ext>
            </a:extLst>
          </a:blip>
          <a:srcRect t="62215" b="21115"/>
          <a:stretch>
            <a:fillRect/>
          </a:stretch>
        </p:blipFill>
        <p:spPr bwMode="auto">
          <a:xfrm>
            <a:off x="609600" y="762000"/>
            <a:ext cx="74676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228600" y="5791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lang="en-US" altLang="en-US" sz="2400"/>
              <a:t>Gel – a solid emulsion which is soft but holds its shape like Jell-O</a:t>
            </a:r>
          </a:p>
        </p:txBody>
      </p:sp>
      <p:sp>
        <p:nvSpPr>
          <p:cNvPr id="4100" name="Rectangle 7"/>
          <p:cNvSpPr>
            <a:spLocks noChangeArrowheads="1"/>
          </p:cNvSpPr>
          <p:nvPr/>
        </p:nvSpPr>
        <p:spPr bwMode="auto">
          <a:xfrm>
            <a:off x="533400" y="304800"/>
            <a:ext cx="7369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Emulsion – liquid in liquid like oil droplets in mayonnaise.</a:t>
            </a:r>
          </a:p>
        </p:txBody>
      </p:sp>
      <p:sp>
        <p:nvSpPr>
          <p:cNvPr id="4101" name="Rectangle 8"/>
          <p:cNvSpPr>
            <a:spLocks noChangeArrowheads="1"/>
          </p:cNvSpPr>
          <p:nvPr/>
        </p:nvSpPr>
        <p:spPr bwMode="auto">
          <a:xfrm>
            <a:off x="609600" y="2209800"/>
            <a:ext cx="565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Foams – gases in liquids like whipped cream</a:t>
            </a:r>
          </a:p>
        </p:txBody>
      </p:sp>
      <p:pic>
        <p:nvPicPr>
          <p:cNvPr id="4102" name="Picture 2" descr="12_T10"/>
          <p:cNvPicPr>
            <a:picLocks noChangeAspect="1" noChangeArrowheads="1"/>
          </p:cNvPicPr>
          <p:nvPr/>
        </p:nvPicPr>
        <p:blipFill>
          <a:blip r:embed="rId3">
            <a:extLst>
              <a:ext uri="{28A0092B-C50C-407E-A947-70E740481C1C}">
                <a14:useLocalDpi xmlns:a14="http://schemas.microsoft.com/office/drawing/2010/main" val="0"/>
              </a:ext>
            </a:extLst>
          </a:blip>
          <a:srcRect t="45543" b="37787"/>
          <a:stretch>
            <a:fillRect/>
          </a:stretch>
        </p:blipFill>
        <p:spPr bwMode="auto">
          <a:xfrm>
            <a:off x="685800" y="2667000"/>
            <a:ext cx="75438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10"/>
          <p:cNvSpPr>
            <a:spLocks noChangeArrowheads="1"/>
          </p:cNvSpPr>
          <p:nvPr/>
        </p:nvSpPr>
        <p:spPr bwMode="auto">
          <a:xfrm>
            <a:off x="533400" y="3886200"/>
            <a:ext cx="648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Solid emulsion – liquid in a solid like milk in butter</a:t>
            </a:r>
          </a:p>
        </p:txBody>
      </p:sp>
      <p:pic>
        <p:nvPicPr>
          <p:cNvPr id="4104" name="Picture 2" descr="12_T10"/>
          <p:cNvPicPr>
            <a:picLocks noChangeAspect="1" noChangeArrowheads="1"/>
          </p:cNvPicPr>
          <p:nvPr/>
        </p:nvPicPr>
        <p:blipFill>
          <a:blip r:embed="rId3">
            <a:extLst>
              <a:ext uri="{28A0092B-C50C-407E-A947-70E740481C1C}">
                <a14:useLocalDpi xmlns:a14="http://schemas.microsoft.com/office/drawing/2010/main" val="0"/>
              </a:ext>
            </a:extLst>
          </a:blip>
          <a:srcRect t="78883" b="4445"/>
          <a:stretch>
            <a:fillRect/>
          </a:stretch>
        </p:blipFill>
        <p:spPr bwMode="auto">
          <a:xfrm>
            <a:off x="609600" y="4343400"/>
            <a:ext cx="76962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916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12_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263" y="1588"/>
            <a:ext cx="6205537"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033276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12_23_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0995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itle 1"/>
          <p:cNvSpPr>
            <a:spLocks noGrp="1"/>
          </p:cNvSpPr>
          <p:nvPr>
            <p:ph type="title"/>
          </p:nvPr>
        </p:nvSpPr>
        <p:spPr>
          <a:xfrm>
            <a:off x="663575" y="381000"/>
            <a:ext cx="7772400" cy="685800"/>
          </a:xfrm>
        </p:spPr>
        <p:txBody>
          <a:bodyPr/>
          <a:lstStyle/>
          <a:p>
            <a:r>
              <a:rPr lang="en-US" altLang="en-US" sz="2800" smtClean="0"/>
              <a:t>What type of mixture exhibits the Tyndall Effect? </a:t>
            </a:r>
          </a:p>
        </p:txBody>
      </p:sp>
    </p:spTree>
    <p:extLst>
      <p:ext uri="{BB962C8B-B14F-4D97-AF65-F5344CB8AC3E}">
        <p14:creationId xmlns:p14="http://schemas.microsoft.com/office/powerpoint/2010/main" val="612207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76200"/>
            <a:ext cx="7772400" cy="838200"/>
          </a:xfrm>
          <a:noFill/>
        </p:spPr>
        <p:txBody>
          <a:bodyPr lIns="90488" tIns="44450" rIns="90488" bIns="44450"/>
          <a:lstStyle/>
          <a:p>
            <a:r>
              <a:rPr lang="en-US" altLang="en-US" smtClean="0"/>
              <a:t>What is Brownian motion?</a:t>
            </a:r>
          </a:p>
        </p:txBody>
      </p:sp>
      <p:sp>
        <p:nvSpPr>
          <p:cNvPr id="7171"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fld id="{A0CD46E7-2802-467C-9D49-4FFC6B7353A0}" type="slidenum">
              <a:rPr lang="en-US" altLang="en-US" sz="1400" smtClean="0"/>
              <a:pPr algn="ctr">
                <a:spcBef>
                  <a:spcPct val="0"/>
                </a:spcBef>
                <a:buFontTx/>
                <a:buNone/>
              </a:pPr>
              <a:t>15</a:t>
            </a:fld>
            <a:endParaRPr lang="en-US" altLang="en-US" sz="1400" smtClean="0"/>
          </a:p>
        </p:txBody>
      </p:sp>
      <p:pic>
        <p:nvPicPr>
          <p:cNvPr id="7172" name="Picture 6" descr="12_20_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838200"/>
            <a:ext cx="5403850"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Footer Placeholder 3"/>
          <p:cNvSpPr txBox="1">
            <a:spLocks noGrp="1"/>
          </p:cNvSpPr>
          <p:nvPr/>
        </p:nvSpPr>
        <p:spPr bwMode="auto">
          <a:xfrm>
            <a:off x="0" y="6553200"/>
            <a:ext cx="358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a:solidFill>
                  <a:schemeClr val="bg2"/>
                </a:solidFill>
                <a:latin typeface="Arial" charset="0"/>
              </a:rPr>
              <a:t>Tro: Chemistry: A Molecular Approach, 2/e</a:t>
            </a:r>
          </a:p>
        </p:txBody>
      </p:sp>
    </p:spTree>
    <p:extLst>
      <p:ext uri="{BB962C8B-B14F-4D97-AF65-F5344CB8AC3E}">
        <p14:creationId xmlns:p14="http://schemas.microsoft.com/office/powerpoint/2010/main" val="859558306"/>
      </p:ext>
    </p:extLst>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92162"/>
          </a:xfrm>
        </p:spPr>
        <p:txBody>
          <a:bodyPr/>
          <a:lstStyle/>
          <a:p>
            <a:r>
              <a:rPr lang="en-US" altLang="en-US" smtClean="0"/>
              <a:t>How do mixtures differ? </a:t>
            </a:r>
          </a:p>
        </p:txBody>
      </p:sp>
      <p:pic>
        <p:nvPicPr>
          <p:cNvPr id="8195" name="Picture 7" descr="12_10_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11288" y="1066800"/>
            <a:ext cx="6692900" cy="5791200"/>
          </a:xfrm>
        </p:spPr>
      </p:pic>
    </p:spTree>
    <p:extLst>
      <p:ext uri="{BB962C8B-B14F-4D97-AF65-F5344CB8AC3E}">
        <p14:creationId xmlns:p14="http://schemas.microsoft.com/office/powerpoint/2010/main" val="405386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Chapter_01\Present\Images\01_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19200"/>
            <a:ext cx="5807075" cy="545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2"/>
          <p:cNvSpPr>
            <a:spLocks noGrp="1"/>
          </p:cNvSpPr>
          <p:nvPr>
            <p:ph type="title"/>
          </p:nvPr>
        </p:nvSpPr>
        <p:spPr>
          <a:xfrm>
            <a:off x="685800" y="533400"/>
            <a:ext cx="7772400" cy="609600"/>
          </a:xfrm>
        </p:spPr>
        <p:txBody>
          <a:bodyPr/>
          <a:lstStyle/>
          <a:p>
            <a:r>
              <a:rPr lang="en-US" altLang="en-US" smtClean="0"/>
              <a:t>How can mixtures be separated?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228600"/>
            <a:ext cx="7772400" cy="1143000"/>
          </a:xfrm>
        </p:spPr>
        <p:txBody>
          <a:bodyPr/>
          <a:lstStyle/>
          <a:p>
            <a:r>
              <a:rPr lang="en-US" altLang="en-US" smtClean="0"/>
              <a:t>How can mixtures be separated? </a:t>
            </a:r>
          </a:p>
        </p:txBody>
      </p:sp>
      <p:pic>
        <p:nvPicPr>
          <p:cNvPr id="13315" name="Content Placeholder 3" descr="figure_01_10.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2057400"/>
            <a:ext cx="5029200" cy="3595688"/>
          </a:xfrm>
        </p:spPr>
      </p:pic>
      <p:pic>
        <p:nvPicPr>
          <p:cNvPr id="13316" name="Picture 4" descr="un_01_p9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143000"/>
            <a:ext cx="3268663"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un_01_p9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884613"/>
            <a:ext cx="2894013"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Chapter_01\Present\Images\01_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477963"/>
            <a:ext cx="3841750" cy="538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2"/>
          <p:cNvSpPr>
            <a:spLocks noGrp="1"/>
          </p:cNvSpPr>
          <p:nvPr>
            <p:ph type="title"/>
          </p:nvPr>
        </p:nvSpPr>
        <p:spPr>
          <a:xfrm>
            <a:off x="685800" y="609600"/>
            <a:ext cx="7772400" cy="609600"/>
          </a:xfrm>
        </p:spPr>
        <p:txBody>
          <a:bodyPr/>
          <a:lstStyle/>
          <a:p>
            <a:r>
              <a:rPr lang="en-US" altLang="en-US" smtClean="0"/>
              <a:t>How can mixtures be separated?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990600"/>
            <a:ext cx="39624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2"/>
          <p:cNvSpPr txBox="1">
            <a:spLocks noChangeArrowheads="1"/>
          </p:cNvSpPr>
          <p:nvPr/>
        </p:nvSpPr>
        <p:spPr bwMode="auto">
          <a:xfrm>
            <a:off x="8743950" y="6604000"/>
            <a:ext cx="404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200" b="1">
                <a:solidFill>
                  <a:srgbClr val="99FF33"/>
                </a:solidFill>
                <a:latin typeface="Arial" charset="0"/>
              </a:rPr>
              <a:t> p2</a:t>
            </a:r>
          </a:p>
        </p:txBody>
      </p:sp>
      <p:sp>
        <p:nvSpPr>
          <p:cNvPr id="2" name="Title 1"/>
          <p:cNvSpPr>
            <a:spLocks noGrp="1"/>
          </p:cNvSpPr>
          <p:nvPr>
            <p:ph type="title"/>
          </p:nvPr>
        </p:nvSpPr>
        <p:spPr>
          <a:xfrm>
            <a:off x="2438400" y="152400"/>
            <a:ext cx="4191000" cy="715963"/>
          </a:xfrm>
        </p:spPr>
        <p:txBody>
          <a:bodyPr>
            <a:normAutofit fontScale="90000"/>
          </a:bodyPr>
          <a:lstStyle/>
          <a:p>
            <a:pPr>
              <a:defRPr/>
            </a:pPr>
            <a:r>
              <a:rPr lang="en-US" sz="2000" dirty="0" smtClean="0"/>
              <a:t>Antoine Lavoisier, the “Father of modern chemistry” and Marie Lavoisier</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81000"/>
            <a:ext cx="7772400" cy="533400"/>
          </a:xfrm>
        </p:spPr>
        <p:txBody>
          <a:bodyPr/>
          <a:lstStyle/>
          <a:p>
            <a:r>
              <a:rPr lang="en-US" altLang="en-US" sz="3000" smtClean="0">
                <a:solidFill>
                  <a:schemeClr val="tx1"/>
                </a:solidFill>
              </a:rPr>
              <a:t>How do physical and chemical properties differ? </a:t>
            </a:r>
          </a:p>
        </p:txBody>
      </p:sp>
      <p:pic>
        <p:nvPicPr>
          <p:cNvPr id="15363" name="Picture 2" descr="01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193800"/>
            <a:ext cx="320040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01_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81200"/>
            <a:ext cx="47879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1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038" y="1588"/>
            <a:ext cx="497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01_T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7467600"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2"/>
          <p:cNvSpPr>
            <a:spLocks noGrp="1"/>
          </p:cNvSpPr>
          <p:nvPr>
            <p:ph type="title"/>
          </p:nvPr>
        </p:nvSpPr>
        <p:spPr>
          <a:xfrm>
            <a:off x="685800" y="609600"/>
            <a:ext cx="7772400" cy="533400"/>
          </a:xfrm>
        </p:spPr>
        <p:txBody>
          <a:bodyPr/>
          <a:lstStyle/>
          <a:p>
            <a:r>
              <a:rPr lang="en-US" altLang="en-US" smtClean="0"/>
              <a:t>What are the SI base units?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
          <p:cNvSpPr>
            <a:spLocks noGrp="1"/>
          </p:cNvSpPr>
          <p:nvPr>
            <p:ph type="title"/>
          </p:nvPr>
        </p:nvSpPr>
        <p:spPr>
          <a:xfrm>
            <a:off x="685800" y="176213"/>
            <a:ext cx="7772400" cy="533400"/>
          </a:xfrm>
        </p:spPr>
        <p:txBody>
          <a:bodyPr/>
          <a:lstStyle/>
          <a:p>
            <a:r>
              <a:rPr lang="en-US" altLang="en-US" smtClean="0"/>
              <a:t>What are the SI base units? </a:t>
            </a:r>
          </a:p>
        </p:txBody>
      </p:sp>
      <p:pic>
        <p:nvPicPr>
          <p:cNvPr id="18435" name="Picture 3" descr="TAB01.02u_CHEM4_ch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9613"/>
            <a:ext cx="504825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descr="01_T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5856288"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2"/>
          <p:cNvSpPr>
            <a:spLocks noGrp="1"/>
          </p:cNvSpPr>
          <p:nvPr>
            <p:ph type="title"/>
          </p:nvPr>
        </p:nvSpPr>
        <p:spPr>
          <a:xfrm>
            <a:off x="685800" y="609600"/>
            <a:ext cx="7772400" cy="533400"/>
          </a:xfrm>
        </p:spPr>
        <p:txBody>
          <a:bodyPr/>
          <a:lstStyle/>
          <a:p>
            <a:r>
              <a:rPr lang="en-US" altLang="en-US" smtClean="0"/>
              <a:t>What are the prefix multipliers?</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685800" y="304800"/>
            <a:ext cx="7772400" cy="533400"/>
          </a:xfrm>
        </p:spPr>
        <p:txBody>
          <a:bodyPr/>
          <a:lstStyle/>
          <a:p>
            <a:r>
              <a:rPr lang="en-US" altLang="en-US" smtClean="0"/>
              <a:t>What are the prefix multipliers?</a:t>
            </a:r>
          </a:p>
        </p:txBody>
      </p:sp>
      <p:pic>
        <p:nvPicPr>
          <p:cNvPr id="20483" name="Picture 3" descr="TAB01.01u_CHEM4_ch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8534400" cy="545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gure_01_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36700"/>
            <a:ext cx="8531225"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Title 1"/>
          <p:cNvSpPr>
            <a:spLocks noGrp="1"/>
          </p:cNvSpPr>
          <p:nvPr>
            <p:ph type="title"/>
          </p:nvPr>
        </p:nvSpPr>
        <p:spPr>
          <a:xfrm>
            <a:off x="685800" y="609600"/>
            <a:ext cx="7772400" cy="838200"/>
          </a:xfrm>
        </p:spPr>
        <p:txBody>
          <a:bodyPr/>
          <a:lstStyle/>
          <a:p>
            <a:r>
              <a:rPr lang="en-US" altLang="en-US" sz="3400" smtClean="0"/>
              <a:t>Which measurement has greater certainty?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09600"/>
            <a:ext cx="3429000" cy="3810000"/>
          </a:xfrm>
        </p:spPr>
        <p:txBody>
          <a:bodyPr/>
          <a:lstStyle/>
          <a:p>
            <a:r>
              <a:rPr lang="en-US" altLang="en-US" smtClean="0"/>
              <a:t>What is the difference between precision and accuracy?</a:t>
            </a:r>
          </a:p>
        </p:txBody>
      </p:sp>
      <p:pic>
        <p:nvPicPr>
          <p:cNvPr id="22531" name="Picture 4" descr="01_2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181600" y="533400"/>
            <a:ext cx="2286000" cy="579120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01_14-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292225"/>
            <a:ext cx="9134475"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a:spLocks noGrp="1"/>
          </p:cNvSpPr>
          <p:nvPr>
            <p:ph type="title"/>
          </p:nvPr>
        </p:nvSpPr>
        <p:spPr>
          <a:xfrm>
            <a:off x="685800" y="609600"/>
            <a:ext cx="7772400" cy="682625"/>
          </a:xfrm>
        </p:spPr>
        <p:txBody>
          <a:bodyPr/>
          <a:lstStyle/>
          <a:p>
            <a:r>
              <a:rPr lang="en-US" altLang="en-US" sz="2600" smtClean="0"/>
              <a:t>What is the difference between accuracy and precision?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gure_P01_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241300"/>
            <a:ext cx="5849938" cy="638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01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846263"/>
            <a:ext cx="9142412"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2"/>
          <p:cNvSpPr>
            <a:spLocks noGrp="1"/>
          </p:cNvSpPr>
          <p:nvPr>
            <p:ph type="title"/>
          </p:nvPr>
        </p:nvSpPr>
        <p:spPr/>
        <p:txBody>
          <a:bodyPr/>
          <a:lstStyle/>
          <a:p>
            <a:r>
              <a:rPr lang="en-US" altLang="en-US" sz="3200" smtClean="0"/>
              <a:t>What are the parts of the scientific method?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609600"/>
            <a:ext cx="7772400" cy="685800"/>
          </a:xfrm>
        </p:spPr>
        <p:txBody>
          <a:bodyPr/>
          <a:lstStyle/>
          <a:p>
            <a:pPr eaLnBrk="1" hangingPunct="1"/>
            <a:r>
              <a:rPr lang="en-US" altLang="en-US" smtClean="0"/>
              <a:t>Analyze the following data: </a:t>
            </a:r>
          </a:p>
        </p:txBody>
      </p:sp>
      <p:graphicFrame>
        <p:nvGraphicFramePr>
          <p:cNvPr id="36926" name="Group 62"/>
          <p:cNvGraphicFramePr>
            <a:graphicFrameLocks noGrp="1"/>
          </p:cNvGraphicFramePr>
          <p:nvPr>
            <p:ph sz="half" idx="1"/>
          </p:nvPr>
        </p:nvGraphicFramePr>
        <p:xfrm>
          <a:off x="685800" y="1447800"/>
          <a:ext cx="3048000" cy="3960814"/>
        </p:xfrm>
        <a:graphic>
          <a:graphicData uri="http://schemas.openxmlformats.org/drawingml/2006/table">
            <a:tbl>
              <a:tblPr/>
              <a:tblGrid>
                <a:gridCol w="1158240"/>
                <a:gridCol w="1889760"/>
              </a:tblGrid>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Trial</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Mass (g) </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9.6</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9.8</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3</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10.3</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4</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10.0</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5</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10.8</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6</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9.5</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Content Placeholder 2"/>
          <p:cNvSpPr>
            <a:spLocks noGrp="1"/>
          </p:cNvSpPr>
          <p:nvPr>
            <p:ph sz="half" idx="2"/>
          </p:nvPr>
        </p:nvSpPr>
        <p:spPr>
          <a:xfrm>
            <a:off x="4038600" y="1371600"/>
            <a:ext cx="4419600" cy="4114800"/>
          </a:xfrm>
        </p:spPr>
        <p:txBody>
          <a:bodyPr/>
          <a:lstStyle/>
          <a:p>
            <a:pPr marL="514350" indent="-514350">
              <a:buFont typeface="Times New Roman" pitchFamily="18" charset="0"/>
              <a:buAutoNum type="alphaLcParenR"/>
            </a:pPr>
            <a:r>
              <a:rPr lang="en-US" altLang="en-US" sz="2400" smtClean="0"/>
              <a:t>Calculate the average.</a:t>
            </a:r>
          </a:p>
          <a:p>
            <a:pPr marL="514350" indent="-514350">
              <a:buFont typeface="Times New Roman" pitchFamily="18" charset="0"/>
              <a:buAutoNum type="alphaLcParenR"/>
            </a:pPr>
            <a:r>
              <a:rPr lang="en-US" altLang="en-US" sz="2400" smtClean="0"/>
              <a:t>What is the median? </a:t>
            </a:r>
          </a:p>
          <a:p>
            <a:pPr marL="514350" indent="-514350">
              <a:buFont typeface="Times New Roman" pitchFamily="18" charset="0"/>
              <a:buAutoNum type="alphaLcParenR"/>
            </a:pPr>
            <a:r>
              <a:rPr lang="en-US" altLang="en-US" sz="2400" smtClean="0"/>
              <a:t>Calculate the deviation.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609600"/>
            <a:ext cx="7772400" cy="762000"/>
          </a:xfrm>
        </p:spPr>
        <p:txBody>
          <a:bodyPr/>
          <a:lstStyle/>
          <a:p>
            <a:pPr eaLnBrk="1" hangingPunct="1"/>
            <a:r>
              <a:rPr lang="en-US" altLang="en-US" smtClean="0"/>
              <a:t>Analyze the following data: </a:t>
            </a:r>
          </a:p>
        </p:txBody>
      </p:sp>
      <p:graphicFrame>
        <p:nvGraphicFramePr>
          <p:cNvPr id="43068" name="Group 60"/>
          <p:cNvGraphicFramePr>
            <a:graphicFrameLocks noGrp="1"/>
          </p:cNvGraphicFramePr>
          <p:nvPr>
            <p:ph type="tbl" idx="1"/>
          </p:nvPr>
        </p:nvGraphicFramePr>
        <p:xfrm>
          <a:off x="523875" y="1493838"/>
          <a:ext cx="4114801" cy="4525964"/>
        </p:xfrm>
        <a:graphic>
          <a:graphicData uri="http://schemas.openxmlformats.org/drawingml/2006/table">
            <a:tbl>
              <a:tblPr/>
              <a:tblGrid>
                <a:gridCol w="1079639"/>
                <a:gridCol w="1587360"/>
                <a:gridCol w="1447802"/>
              </a:tblGrid>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Trial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Mass (g)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d (g)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10.3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Mean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Content Placeholder 2"/>
          <p:cNvSpPr txBox="1">
            <a:spLocks/>
          </p:cNvSpPr>
          <p:nvPr/>
        </p:nvSpPr>
        <p:spPr>
          <a:xfrm>
            <a:off x="4648200" y="1390650"/>
            <a:ext cx="4419600" cy="46291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514350" indent="-514350">
              <a:buFont typeface="+mj-lt"/>
              <a:buAutoNum type="alphaLcParenR"/>
              <a:defRPr/>
            </a:pPr>
            <a:r>
              <a:rPr lang="en-US" sz="2400" u="none" kern="0" dirty="0" smtClean="0"/>
              <a:t>Calculate the average.</a:t>
            </a:r>
          </a:p>
          <a:p>
            <a:pPr marL="514350" indent="-514350">
              <a:buFont typeface="+mj-lt"/>
              <a:buAutoNum type="alphaLcParenR"/>
              <a:defRPr/>
            </a:pPr>
            <a:r>
              <a:rPr lang="en-US" sz="2400" u="none" kern="0" dirty="0" smtClean="0"/>
              <a:t>What is the median? </a:t>
            </a:r>
          </a:p>
          <a:p>
            <a:pPr marL="514350" indent="-514350">
              <a:buFont typeface="+mj-lt"/>
              <a:buAutoNum type="alphaLcParenR"/>
              <a:defRPr/>
            </a:pPr>
            <a:r>
              <a:rPr lang="en-US" sz="2400" u="none" kern="0" dirty="0" smtClean="0"/>
              <a:t>Calculate the deviation.</a:t>
            </a:r>
          </a:p>
          <a:p>
            <a:pPr marL="514350" indent="-514350">
              <a:buFont typeface="+mj-lt"/>
              <a:buAutoNum type="alphaLcParenR"/>
              <a:defRPr/>
            </a:pPr>
            <a:r>
              <a:rPr lang="en-US" sz="2400" u="none" kern="0" dirty="0" smtClean="0"/>
              <a:t>Calculate the deviation squared.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04800"/>
            <a:ext cx="8229600" cy="838200"/>
          </a:xfrm>
        </p:spPr>
        <p:txBody>
          <a:bodyPr/>
          <a:lstStyle/>
          <a:p>
            <a:pPr eaLnBrk="1" hangingPunct="1"/>
            <a:r>
              <a:rPr lang="en-US" altLang="en-US" sz="4000" smtClean="0"/>
              <a:t>What does standard deviation show?</a:t>
            </a:r>
          </a:p>
        </p:txBody>
      </p:sp>
      <p:pic>
        <p:nvPicPr>
          <p:cNvPr id="27651" name="Picture 4" descr="Standard_deviation_diagram"/>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1447800"/>
            <a:ext cx="7575550" cy="2743200"/>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609600"/>
            <a:ext cx="7772400" cy="609600"/>
          </a:xfrm>
        </p:spPr>
        <p:txBody>
          <a:bodyPr/>
          <a:lstStyle/>
          <a:p>
            <a:pPr eaLnBrk="1" hangingPunct="1"/>
            <a:r>
              <a:rPr lang="en-US" altLang="en-US" smtClean="0"/>
              <a:t>Analyze the following data: </a:t>
            </a:r>
          </a:p>
        </p:txBody>
      </p:sp>
      <p:graphicFrame>
        <p:nvGraphicFramePr>
          <p:cNvPr id="45115" name="Group 59"/>
          <p:cNvGraphicFramePr>
            <a:graphicFrameLocks noGrp="1"/>
          </p:cNvGraphicFramePr>
          <p:nvPr/>
        </p:nvGraphicFramePr>
        <p:xfrm>
          <a:off x="304800" y="1389063"/>
          <a:ext cx="4724400" cy="4527552"/>
        </p:xfrm>
        <a:graphic>
          <a:graphicData uri="http://schemas.openxmlformats.org/drawingml/2006/table">
            <a:tbl>
              <a:tblPr/>
              <a:tblGrid>
                <a:gridCol w="990600"/>
                <a:gridCol w="1600200"/>
                <a:gridCol w="1066800"/>
                <a:gridCol w="1066800"/>
              </a:tblGrid>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Trial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Mass (g)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d (g)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(d)</a:t>
                      </a:r>
                      <a:r>
                        <a:rPr kumimoji="0" lang="en-US" sz="2800" b="0" i="0" u="none" strike="noStrike" cap="none" normalizeH="0" baseline="30000" dirty="0" smtClean="0">
                          <a:ln>
                            <a:noFill/>
                          </a:ln>
                          <a:solidFill>
                            <a:schemeClr val="tx1"/>
                          </a:solidFill>
                          <a:effectLst/>
                          <a:latin typeface="Arial" charset="0"/>
                          <a:cs typeface="Arial" charset="0"/>
                        </a:rPr>
                        <a:t>2</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Sum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1.18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Content Placeholder 2"/>
          <p:cNvSpPr txBox="1">
            <a:spLocks/>
          </p:cNvSpPr>
          <p:nvPr/>
        </p:nvSpPr>
        <p:spPr>
          <a:xfrm>
            <a:off x="5181600" y="1298575"/>
            <a:ext cx="3676650" cy="46291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514350" indent="-514350">
              <a:buFont typeface="+mj-lt"/>
              <a:buAutoNum type="alphaLcParenR"/>
              <a:defRPr/>
            </a:pPr>
            <a:r>
              <a:rPr lang="en-US" sz="2400" u="none" kern="0" dirty="0" smtClean="0"/>
              <a:t>Calculate the average.</a:t>
            </a:r>
          </a:p>
          <a:p>
            <a:pPr marL="514350" indent="-514350">
              <a:buFont typeface="+mj-lt"/>
              <a:buAutoNum type="alphaLcParenR"/>
              <a:defRPr/>
            </a:pPr>
            <a:r>
              <a:rPr lang="en-US" sz="2400" u="none" kern="0" dirty="0" smtClean="0"/>
              <a:t>What is the median? </a:t>
            </a:r>
          </a:p>
          <a:p>
            <a:pPr marL="514350" indent="-514350">
              <a:buFont typeface="+mj-lt"/>
              <a:buAutoNum type="alphaLcParenR"/>
              <a:defRPr/>
            </a:pPr>
            <a:r>
              <a:rPr lang="en-US" sz="2400" u="none" kern="0" dirty="0" smtClean="0"/>
              <a:t>Calculate the deviation.</a:t>
            </a:r>
          </a:p>
          <a:p>
            <a:pPr marL="514350" indent="-514350">
              <a:buFont typeface="+mj-lt"/>
              <a:buAutoNum type="alphaLcParenR"/>
              <a:defRPr/>
            </a:pPr>
            <a:r>
              <a:rPr lang="en-US" sz="2400" u="none" kern="0" dirty="0" smtClean="0"/>
              <a:t>Calculate the deviation squared. </a:t>
            </a:r>
          </a:p>
          <a:p>
            <a:pPr marL="514350" indent="-514350">
              <a:buFont typeface="+mj-lt"/>
              <a:buAutoNum type="alphaLcParenR"/>
              <a:defRPr/>
            </a:pPr>
            <a:r>
              <a:rPr lang="en-US" sz="2400" u="none" kern="0" dirty="0" smtClean="0"/>
              <a:t>Calculate the standard deviation.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a:xfrm>
            <a:off x="685800" y="609600"/>
            <a:ext cx="7772400" cy="762000"/>
          </a:xfrm>
        </p:spPr>
        <p:txBody>
          <a:bodyPr/>
          <a:lstStyle/>
          <a:p>
            <a:r>
              <a:rPr lang="en-US" altLang="en-US" sz="3600" smtClean="0"/>
              <a:t>What does a graph of the data look like? </a:t>
            </a:r>
          </a:p>
        </p:txBody>
      </p:sp>
      <p:graphicFrame>
        <p:nvGraphicFramePr>
          <p:cNvPr id="7" name="Content Placeholder 6"/>
          <p:cNvGraphicFramePr>
            <a:graphicFrameLocks noGrp="1"/>
          </p:cNvGraphicFramePr>
          <p:nvPr>
            <p:ph idx="1"/>
          </p:nvPr>
        </p:nvGraphicFramePr>
        <p:xfrm>
          <a:off x="685800" y="15240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04800"/>
            <a:ext cx="7772400" cy="685800"/>
          </a:xfrm>
        </p:spPr>
        <p:txBody>
          <a:bodyPr/>
          <a:lstStyle/>
          <a:p>
            <a:pPr eaLnBrk="1" hangingPunct="1"/>
            <a:r>
              <a:rPr lang="en-US" altLang="en-US" smtClean="0"/>
              <a:t>Analyze the following data: </a:t>
            </a:r>
          </a:p>
        </p:txBody>
      </p:sp>
      <p:graphicFrame>
        <p:nvGraphicFramePr>
          <p:cNvPr id="36926" name="Group 62"/>
          <p:cNvGraphicFramePr>
            <a:graphicFrameLocks noGrp="1"/>
          </p:cNvGraphicFramePr>
          <p:nvPr>
            <p:ph sz="half" idx="1"/>
          </p:nvPr>
        </p:nvGraphicFramePr>
        <p:xfrm>
          <a:off x="685800" y="1066800"/>
          <a:ext cx="2819400" cy="5094290"/>
        </p:xfrm>
        <a:graphic>
          <a:graphicData uri="http://schemas.openxmlformats.org/drawingml/2006/table">
            <a:tbl>
              <a:tblPr/>
              <a:tblGrid>
                <a:gridCol w="1127760"/>
                <a:gridCol w="1691640"/>
              </a:tblGrid>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Trial</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Mass (g) </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9.6</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9.8</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3</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10.3</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4</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10.0</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5</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10.8</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6</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9.5</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Mean</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10.0</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St. dev. </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0.5</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 name="Content Placeholder 1"/>
          <p:cNvGraphicFramePr>
            <a:graphicFrameLocks noGrp="1"/>
          </p:cNvGraphicFramePr>
          <p:nvPr>
            <p:ph sz="half" idx="2"/>
          </p:nvPr>
        </p:nvGraphicFramePr>
        <p:xfrm>
          <a:off x="4011613" y="2209800"/>
          <a:ext cx="4419600" cy="3114674"/>
        </p:xfrm>
        <a:graphic>
          <a:graphicData uri="http://schemas.openxmlformats.org/drawingml/2006/table">
            <a:tbl>
              <a:tblPr firstRow="1" bandRow="1">
                <a:tableStyleId>{5940675A-B579-460E-94D1-54222C63F5DA}</a:tableStyleId>
              </a:tblPr>
              <a:tblGrid>
                <a:gridCol w="1219200"/>
                <a:gridCol w="853440"/>
                <a:gridCol w="579120"/>
                <a:gridCol w="883920"/>
                <a:gridCol w="883920"/>
              </a:tblGrid>
              <a:tr h="370916">
                <a:tc>
                  <a:txBody>
                    <a:bodyPr/>
                    <a:lstStyle/>
                    <a:p>
                      <a:endParaRPr lang="en-US" sz="1800" dirty="0"/>
                    </a:p>
                  </a:txBody>
                  <a:tcPr marT="45729" marB="45729"/>
                </a:tc>
                <a:tc>
                  <a:txBody>
                    <a:bodyPr/>
                    <a:lstStyle/>
                    <a:p>
                      <a:r>
                        <a:rPr lang="en-US" sz="1800" dirty="0" smtClean="0"/>
                        <a:t>low </a:t>
                      </a:r>
                      <a:endParaRPr lang="en-US" sz="1800" dirty="0"/>
                    </a:p>
                  </a:txBody>
                  <a:tcPr marT="45729" marB="45729"/>
                </a:tc>
                <a:tc>
                  <a:txBody>
                    <a:bodyPr/>
                    <a:lstStyle/>
                    <a:p>
                      <a:endParaRPr lang="en-US" sz="1800" dirty="0"/>
                    </a:p>
                  </a:txBody>
                  <a:tcPr marT="45729" marB="45729"/>
                </a:tc>
                <a:tc>
                  <a:txBody>
                    <a:bodyPr/>
                    <a:lstStyle/>
                    <a:p>
                      <a:r>
                        <a:rPr lang="en-US" sz="1800" dirty="0" smtClean="0"/>
                        <a:t>high </a:t>
                      </a:r>
                      <a:endParaRPr lang="en-US" sz="1800" dirty="0"/>
                    </a:p>
                  </a:txBody>
                  <a:tcPr marT="45729" marB="45729"/>
                </a:tc>
                <a:tc>
                  <a:txBody>
                    <a:bodyPr/>
                    <a:lstStyle/>
                    <a:p>
                      <a:r>
                        <a:rPr lang="en-US" sz="1800" dirty="0" smtClean="0"/>
                        <a:t>#within</a:t>
                      </a:r>
                      <a:endParaRPr lang="en-US" sz="1800" dirty="0"/>
                    </a:p>
                  </a:txBody>
                  <a:tcPr marT="45729" marB="45729"/>
                </a:tc>
              </a:tr>
              <a:tr h="914586">
                <a:tc>
                  <a:txBody>
                    <a:bodyPr/>
                    <a:lstStyle/>
                    <a:p>
                      <a:r>
                        <a:rPr lang="en-US" sz="1800" dirty="0" smtClean="0"/>
                        <a:t>68% of values</a:t>
                      </a:r>
                      <a:r>
                        <a:rPr lang="en-US" sz="1800" baseline="0" dirty="0" smtClean="0"/>
                        <a:t> fall within</a:t>
                      </a:r>
                      <a:endParaRPr lang="en-US" sz="1800" dirty="0"/>
                    </a:p>
                  </a:txBody>
                  <a:tcPr marT="45729" marB="45729"/>
                </a:tc>
                <a:tc>
                  <a:txBody>
                    <a:bodyPr/>
                    <a:lstStyle/>
                    <a:p>
                      <a:endParaRPr lang="en-US" sz="1800" dirty="0"/>
                    </a:p>
                  </a:txBody>
                  <a:tcPr marT="45729" marB="45729"/>
                </a:tc>
                <a:tc>
                  <a:txBody>
                    <a:bodyPr/>
                    <a:lstStyle/>
                    <a:p>
                      <a:r>
                        <a:rPr lang="en-US" sz="1800" dirty="0" smtClean="0"/>
                        <a:t>and</a:t>
                      </a:r>
                      <a:endParaRPr lang="en-US" sz="1800" dirty="0"/>
                    </a:p>
                  </a:txBody>
                  <a:tcPr marT="45729" marB="45729"/>
                </a:tc>
                <a:tc>
                  <a:txBody>
                    <a:bodyPr/>
                    <a:lstStyle/>
                    <a:p>
                      <a:endParaRPr lang="en-US" sz="1800" dirty="0"/>
                    </a:p>
                  </a:txBody>
                  <a:tcPr marT="45729" marB="45729"/>
                </a:tc>
                <a:tc>
                  <a:txBody>
                    <a:bodyPr/>
                    <a:lstStyle/>
                    <a:p>
                      <a:endParaRPr lang="en-US" sz="1800" dirty="0"/>
                    </a:p>
                  </a:txBody>
                  <a:tcPr marT="45729" marB="45729"/>
                </a:tc>
              </a:tr>
              <a:tr h="914586">
                <a:tc>
                  <a:txBody>
                    <a:bodyPr/>
                    <a:lstStyle/>
                    <a:p>
                      <a:r>
                        <a:rPr lang="en-US" sz="1800" dirty="0" smtClean="0"/>
                        <a:t>95% of values fall within</a:t>
                      </a:r>
                      <a:endParaRPr lang="en-US" sz="1800" dirty="0"/>
                    </a:p>
                  </a:txBody>
                  <a:tcPr marT="45729" marB="45729"/>
                </a:tc>
                <a:tc>
                  <a:txBody>
                    <a:bodyPr/>
                    <a:lstStyle/>
                    <a:p>
                      <a:endParaRPr lang="en-US" sz="1800" dirty="0"/>
                    </a:p>
                  </a:txBody>
                  <a:tcPr marT="45729" marB="45729"/>
                </a:tc>
                <a:tc>
                  <a:txBody>
                    <a:bodyPr/>
                    <a:lstStyle/>
                    <a:p>
                      <a:r>
                        <a:rPr lang="en-US" sz="1800" dirty="0" smtClean="0"/>
                        <a:t>and</a:t>
                      </a:r>
                      <a:endParaRPr lang="en-US" sz="1800" dirty="0"/>
                    </a:p>
                  </a:txBody>
                  <a:tcPr marT="45729" marB="45729"/>
                </a:tc>
                <a:tc>
                  <a:txBody>
                    <a:bodyPr/>
                    <a:lstStyle/>
                    <a:p>
                      <a:endParaRPr lang="en-US" sz="1800"/>
                    </a:p>
                  </a:txBody>
                  <a:tcPr marT="45729" marB="45729"/>
                </a:tc>
                <a:tc>
                  <a:txBody>
                    <a:bodyPr/>
                    <a:lstStyle/>
                    <a:p>
                      <a:endParaRPr lang="en-US" sz="1800"/>
                    </a:p>
                  </a:txBody>
                  <a:tcPr marT="45729" marB="45729"/>
                </a:tc>
              </a:tr>
              <a:tr h="914586">
                <a:tc>
                  <a:txBody>
                    <a:bodyPr/>
                    <a:lstStyle/>
                    <a:p>
                      <a:r>
                        <a:rPr lang="en-US" sz="1800" dirty="0" smtClean="0"/>
                        <a:t>&gt;99% of values fall within </a:t>
                      </a:r>
                      <a:endParaRPr lang="en-US" sz="1800" dirty="0"/>
                    </a:p>
                  </a:txBody>
                  <a:tcPr marT="45729" marB="45729"/>
                </a:tc>
                <a:tc>
                  <a:txBody>
                    <a:bodyPr/>
                    <a:lstStyle/>
                    <a:p>
                      <a:endParaRPr lang="en-US" sz="1800"/>
                    </a:p>
                  </a:txBody>
                  <a:tcPr marT="45729" marB="45729"/>
                </a:tc>
                <a:tc>
                  <a:txBody>
                    <a:bodyPr/>
                    <a:lstStyle/>
                    <a:p>
                      <a:r>
                        <a:rPr lang="en-US" sz="1800" dirty="0" smtClean="0"/>
                        <a:t>and </a:t>
                      </a:r>
                      <a:endParaRPr lang="en-US" sz="1800" dirty="0"/>
                    </a:p>
                  </a:txBody>
                  <a:tcPr marT="45729" marB="45729"/>
                </a:tc>
                <a:tc>
                  <a:txBody>
                    <a:bodyPr/>
                    <a:lstStyle/>
                    <a:p>
                      <a:endParaRPr lang="en-US" sz="1800" dirty="0"/>
                    </a:p>
                  </a:txBody>
                  <a:tcPr marT="45729" marB="45729"/>
                </a:tc>
                <a:tc>
                  <a:txBody>
                    <a:bodyPr/>
                    <a:lstStyle/>
                    <a:p>
                      <a:endParaRPr lang="en-US" sz="1800" dirty="0"/>
                    </a:p>
                  </a:txBody>
                  <a:tcPr marT="45729" marB="45729"/>
                </a:tc>
              </a:tr>
            </a:tbl>
          </a:graphicData>
        </a:graphic>
      </p:graphicFrame>
      <p:sp>
        <p:nvSpPr>
          <p:cNvPr id="6" name="Content Placeholder 2"/>
          <p:cNvSpPr txBox="1">
            <a:spLocks/>
          </p:cNvSpPr>
          <p:nvPr/>
        </p:nvSpPr>
        <p:spPr>
          <a:xfrm>
            <a:off x="4164013" y="1143000"/>
            <a:ext cx="4114800" cy="46291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514350" indent="-514350">
              <a:buFontTx/>
              <a:buAutoNum type="alphaLcParenR" startAt="6"/>
              <a:defRPr/>
            </a:pPr>
            <a:r>
              <a:rPr lang="en-US" sz="2800" u="none" kern="0" dirty="0" smtClean="0"/>
              <a:t>Is the precision good,   fair or poor?  </a:t>
            </a:r>
            <a:endParaRPr lang="en-US" sz="2800" u="none" kern="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457200"/>
            <a:ext cx="7772400" cy="762000"/>
          </a:xfrm>
        </p:spPr>
        <p:txBody>
          <a:bodyPr/>
          <a:lstStyle/>
          <a:p>
            <a:r>
              <a:rPr lang="en-US" altLang="en-US" smtClean="0"/>
              <a:t>What should the data fall within?</a:t>
            </a:r>
          </a:p>
        </p:txBody>
      </p:sp>
      <p:graphicFrame>
        <p:nvGraphicFramePr>
          <p:cNvPr id="4" name="Content Placeholder 3"/>
          <p:cNvGraphicFramePr>
            <a:graphicFrameLocks noGrp="1"/>
          </p:cNvGraphicFramePr>
          <p:nvPr>
            <p:ph idx="1"/>
          </p:nvPr>
        </p:nvGraphicFramePr>
        <p:xfrm>
          <a:off x="685800" y="14478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609600"/>
            <a:ext cx="7772400" cy="685800"/>
          </a:xfrm>
        </p:spPr>
        <p:txBody>
          <a:bodyPr/>
          <a:lstStyle/>
          <a:p>
            <a:r>
              <a:rPr lang="en-US" altLang="en-US" smtClean="0"/>
              <a:t>Where does the data fall? </a:t>
            </a:r>
          </a:p>
        </p:txBody>
      </p:sp>
      <p:graphicFrame>
        <p:nvGraphicFramePr>
          <p:cNvPr id="6" name="Content Placeholder 5"/>
          <p:cNvGraphicFramePr>
            <a:graphicFrameLocks noGrp="1"/>
          </p:cNvGraphicFramePr>
          <p:nvPr>
            <p:ph idx="1"/>
          </p:nvPr>
        </p:nvGraphicFramePr>
        <p:xfrm>
          <a:off x="762000" y="14478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04800"/>
            <a:ext cx="7772400" cy="609600"/>
          </a:xfrm>
        </p:spPr>
        <p:txBody>
          <a:bodyPr/>
          <a:lstStyle/>
          <a:p>
            <a:pPr eaLnBrk="1" hangingPunct="1"/>
            <a:r>
              <a:rPr lang="en-US" altLang="en-US" smtClean="0"/>
              <a:t>Analyze the following data: </a:t>
            </a:r>
          </a:p>
        </p:txBody>
      </p:sp>
      <p:sp>
        <p:nvSpPr>
          <p:cNvPr id="4" name="Content Placeholder 2"/>
          <p:cNvSpPr txBox="1">
            <a:spLocks/>
          </p:cNvSpPr>
          <p:nvPr/>
        </p:nvSpPr>
        <p:spPr>
          <a:xfrm>
            <a:off x="4495800" y="990600"/>
            <a:ext cx="41148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514350" indent="-514350">
              <a:buFont typeface="+mj-lt"/>
              <a:buAutoNum type="alphaLcParenR"/>
              <a:defRPr/>
            </a:pPr>
            <a:r>
              <a:rPr lang="en-US" sz="2400" u="none" kern="0" dirty="0" smtClean="0"/>
              <a:t>Calculate the average.</a:t>
            </a:r>
          </a:p>
          <a:p>
            <a:pPr marL="514350" indent="-514350">
              <a:buFont typeface="+mj-lt"/>
              <a:buAutoNum type="alphaLcParenR"/>
              <a:defRPr/>
            </a:pPr>
            <a:r>
              <a:rPr lang="en-US" sz="2400" u="none" kern="0" dirty="0" smtClean="0"/>
              <a:t>What is the median? </a:t>
            </a:r>
          </a:p>
          <a:p>
            <a:pPr marL="514350" indent="-514350">
              <a:buFont typeface="+mj-lt"/>
              <a:buAutoNum type="alphaLcParenR"/>
              <a:defRPr/>
            </a:pPr>
            <a:r>
              <a:rPr lang="en-US" sz="2400" u="none" kern="0" dirty="0" smtClean="0"/>
              <a:t>Calculate the deviation.</a:t>
            </a:r>
          </a:p>
          <a:p>
            <a:pPr marL="514350" indent="-514350">
              <a:buFont typeface="+mj-lt"/>
              <a:buAutoNum type="alphaLcParenR"/>
              <a:defRPr/>
            </a:pPr>
            <a:r>
              <a:rPr lang="en-US" sz="2400" u="none" kern="0" dirty="0" smtClean="0"/>
              <a:t>Calculate the deviation squared. </a:t>
            </a:r>
          </a:p>
          <a:p>
            <a:pPr marL="514350" indent="-514350">
              <a:buFont typeface="+mj-lt"/>
              <a:buAutoNum type="alphaLcParenR"/>
              <a:defRPr/>
            </a:pPr>
            <a:r>
              <a:rPr lang="en-US" sz="2400" u="none" kern="0" dirty="0" smtClean="0"/>
              <a:t>Calculate the standard deviation.</a:t>
            </a:r>
          </a:p>
          <a:p>
            <a:pPr marL="514350" indent="-514350">
              <a:buFont typeface="+mj-lt"/>
              <a:buAutoNum type="alphaLcParenR"/>
              <a:defRPr/>
            </a:pPr>
            <a:r>
              <a:rPr lang="en-US" sz="2400" u="none" kern="0" dirty="0" smtClean="0"/>
              <a:t>Is the precision good, fair or poor? </a:t>
            </a:r>
          </a:p>
          <a:p>
            <a:pPr marL="514350" indent="-514350">
              <a:buFont typeface="+mj-lt"/>
              <a:buAutoNum type="alphaLcParenR"/>
              <a:defRPr/>
            </a:pPr>
            <a:r>
              <a:rPr lang="en-US" sz="2400" u="none" kern="0" dirty="0" smtClean="0"/>
              <a:t>If the true value is 9.85 g, what is the percent error?</a:t>
            </a:r>
          </a:p>
          <a:p>
            <a:pPr marL="514350" indent="-514350">
              <a:buFont typeface="+mj-lt"/>
              <a:buAutoNum type="alphaLcParenR"/>
              <a:defRPr/>
            </a:pPr>
            <a:r>
              <a:rPr lang="en-US" sz="2400" u="none" kern="0" dirty="0" smtClean="0"/>
              <a:t>Is the accuracy good, fair, or poor?   </a:t>
            </a:r>
            <a:endParaRPr lang="en-US" sz="2400" u="none" kern="0" dirty="0"/>
          </a:p>
        </p:txBody>
      </p:sp>
      <p:graphicFrame>
        <p:nvGraphicFramePr>
          <p:cNvPr id="5" name="Group 62"/>
          <p:cNvGraphicFramePr>
            <a:graphicFrameLocks/>
          </p:cNvGraphicFramePr>
          <p:nvPr/>
        </p:nvGraphicFramePr>
        <p:xfrm>
          <a:off x="685800" y="1066800"/>
          <a:ext cx="2819400" cy="5094290"/>
        </p:xfrm>
        <a:graphic>
          <a:graphicData uri="http://schemas.openxmlformats.org/drawingml/2006/table">
            <a:tbl>
              <a:tblPr/>
              <a:tblGrid>
                <a:gridCol w="1127760"/>
                <a:gridCol w="1691640"/>
              </a:tblGrid>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Trial</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Mass (g) </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9.6</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9.8</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3</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10.3</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4</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10.0</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5</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10.8</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6</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9.5</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Mean</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10.0</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St. dev. </a:t>
                      </a:r>
                    </a:p>
                  </a:txBody>
                  <a:tcPr marL="105813" marR="1058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0.5</a:t>
                      </a:r>
                    </a:p>
                  </a:txBody>
                  <a:tcPr marL="105813" marR="1058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1000"/>
            <a:ext cx="56261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2"/>
          <p:cNvSpPr txBox="1">
            <a:spLocks noChangeArrowheads="1"/>
          </p:cNvSpPr>
          <p:nvPr/>
        </p:nvSpPr>
        <p:spPr bwMode="auto">
          <a:xfrm>
            <a:off x="8656638" y="6604000"/>
            <a:ext cx="48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200" b="1">
                <a:solidFill>
                  <a:srgbClr val="99FF33"/>
                </a:solidFill>
                <a:latin typeface="Arial" charset="0"/>
              </a:rPr>
              <a:t> p79</a:t>
            </a:r>
          </a:p>
        </p:txBody>
      </p:sp>
      <p:sp>
        <p:nvSpPr>
          <p:cNvPr id="4" name="Title 3"/>
          <p:cNvSpPr>
            <a:spLocks noGrp="1"/>
          </p:cNvSpPr>
          <p:nvPr>
            <p:ph type="title"/>
          </p:nvPr>
        </p:nvSpPr>
        <p:spPr>
          <a:xfrm>
            <a:off x="457200" y="609600"/>
            <a:ext cx="2133600" cy="1143000"/>
          </a:xfrm>
        </p:spPr>
        <p:txBody>
          <a:bodyPr>
            <a:normAutofit fontScale="90000"/>
          </a:bodyPr>
          <a:lstStyle/>
          <a:p>
            <a:pPr>
              <a:defRPr/>
            </a:pPr>
            <a:r>
              <a:rPr lang="en-US" dirty="0" smtClean="0"/>
              <a:t>Anders Celsius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9"/>
          <p:cNvSpPr>
            <a:spLocks noChangeArrowheads="1"/>
          </p:cNvSpPr>
          <p:nvPr/>
        </p:nvSpPr>
        <p:spPr bwMode="auto">
          <a:xfrm>
            <a:off x="2667000" y="3657600"/>
            <a:ext cx="3733800" cy="2590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4400">
              <a:solidFill>
                <a:srgbClr val="99FF33"/>
              </a:solidFill>
            </a:endParaRPr>
          </a:p>
        </p:txBody>
      </p:sp>
      <p:sp>
        <p:nvSpPr>
          <p:cNvPr id="5123" name="Rectangle 10"/>
          <p:cNvSpPr>
            <a:spLocks noChangeArrowheads="1"/>
          </p:cNvSpPr>
          <p:nvPr/>
        </p:nvSpPr>
        <p:spPr bwMode="auto">
          <a:xfrm>
            <a:off x="2667000" y="914400"/>
            <a:ext cx="3733800" cy="2057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4400">
              <a:solidFill>
                <a:srgbClr val="99FF33"/>
              </a:solidFill>
            </a:endParaRPr>
          </a:p>
        </p:txBody>
      </p:sp>
      <p:sp>
        <p:nvSpPr>
          <p:cNvPr id="5124" name="Rectangle 2"/>
          <p:cNvSpPr>
            <a:spLocks noGrp="1" noChangeArrowheads="1"/>
          </p:cNvSpPr>
          <p:nvPr>
            <p:ph type="title"/>
          </p:nvPr>
        </p:nvSpPr>
        <p:spPr>
          <a:xfrm>
            <a:off x="685800" y="0"/>
            <a:ext cx="7772400" cy="762000"/>
          </a:xfrm>
        </p:spPr>
        <p:txBody>
          <a:bodyPr/>
          <a:lstStyle/>
          <a:p>
            <a:pPr eaLnBrk="1" hangingPunct="1"/>
            <a:r>
              <a:rPr lang="en-US" altLang="en-US" sz="3600" smtClean="0">
                <a:solidFill>
                  <a:srgbClr val="000099"/>
                </a:solidFill>
              </a:rPr>
              <a:t>From Scientific Method</a:t>
            </a:r>
            <a:endParaRPr lang="en-US" altLang="en-US" sz="3600" smtClean="0">
              <a:solidFill>
                <a:srgbClr val="99FF33"/>
              </a:solidFill>
            </a:endParaRPr>
          </a:p>
        </p:txBody>
      </p:sp>
      <p:sp>
        <p:nvSpPr>
          <p:cNvPr id="44037" name="Rectangle 5"/>
          <p:cNvSpPr>
            <a:spLocks noGrp="1" noChangeArrowheads="1"/>
          </p:cNvSpPr>
          <p:nvPr>
            <p:ph sz="half" idx="1"/>
          </p:nvPr>
        </p:nvSpPr>
        <p:spPr>
          <a:xfrm>
            <a:off x="2590800" y="990600"/>
            <a:ext cx="3657600" cy="1981200"/>
          </a:xfrm>
        </p:spPr>
        <p:txBody>
          <a:bodyPr rtlCol="0">
            <a:normAutofit lnSpcReduction="10000"/>
          </a:bodyPr>
          <a:lstStyle/>
          <a:p>
            <a:pPr eaLnBrk="1" fontAlgn="auto" hangingPunct="1">
              <a:lnSpc>
                <a:spcPct val="80000"/>
              </a:lnSpc>
              <a:spcAft>
                <a:spcPts val="0"/>
              </a:spcAft>
              <a:buFont typeface="Arial" pitchFamily="34" charset="0"/>
              <a:buChar char="•"/>
              <a:defRPr/>
            </a:pPr>
            <a:r>
              <a:rPr lang="en-US" sz="2400" b="1" dirty="0" smtClean="0"/>
              <a:t>Empirical facts</a:t>
            </a:r>
            <a:r>
              <a:rPr lang="en-US" sz="2400" dirty="0" smtClean="0"/>
              <a:t> </a:t>
            </a:r>
          </a:p>
          <a:p>
            <a:pPr lvl="1" eaLnBrk="1" fontAlgn="auto" hangingPunct="1">
              <a:lnSpc>
                <a:spcPct val="80000"/>
              </a:lnSpc>
              <a:spcAft>
                <a:spcPts val="0"/>
              </a:spcAft>
              <a:buFont typeface="Arial" pitchFamily="34" charset="0"/>
              <a:buChar char="–"/>
              <a:defRPr/>
            </a:pPr>
            <a:r>
              <a:rPr lang="en-US" sz="2000" dirty="0" smtClean="0"/>
              <a:t>(observations, data)</a:t>
            </a:r>
          </a:p>
          <a:p>
            <a:pPr eaLnBrk="1" fontAlgn="auto" hangingPunct="1">
              <a:lnSpc>
                <a:spcPct val="80000"/>
              </a:lnSpc>
              <a:spcAft>
                <a:spcPts val="0"/>
              </a:spcAft>
              <a:buFont typeface="Arial" pitchFamily="34" charset="0"/>
              <a:buChar char="•"/>
              <a:defRPr/>
            </a:pPr>
            <a:endParaRPr lang="en-US" sz="2400" dirty="0" smtClean="0"/>
          </a:p>
          <a:p>
            <a:pPr eaLnBrk="1" fontAlgn="auto" hangingPunct="1">
              <a:lnSpc>
                <a:spcPct val="80000"/>
              </a:lnSpc>
              <a:spcAft>
                <a:spcPts val="0"/>
              </a:spcAft>
              <a:buFont typeface="Arial" pitchFamily="34" charset="0"/>
              <a:buChar char="•"/>
              <a:defRPr/>
            </a:pPr>
            <a:r>
              <a:rPr lang="en-US" sz="2400" b="1" dirty="0" smtClean="0"/>
              <a:t>Scientific laws</a:t>
            </a:r>
            <a:r>
              <a:rPr lang="en-US" sz="2400" dirty="0" smtClean="0"/>
              <a:t> </a:t>
            </a:r>
          </a:p>
          <a:p>
            <a:pPr lvl="1" eaLnBrk="1" fontAlgn="auto" hangingPunct="1">
              <a:lnSpc>
                <a:spcPct val="80000"/>
              </a:lnSpc>
              <a:spcAft>
                <a:spcPts val="0"/>
              </a:spcAft>
              <a:buFont typeface="Arial" pitchFamily="34" charset="0"/>
              <a:buChar char="–"/>
              <a:defRPr/>
            </a:pPr>
            <a:r>
              <a:rPr lang="en-US" sz="2000" dirty="0" smtClean="0"/>
              <a:t>(tested generalizations, consistent observations)</a:t>
            </a:r>
          </a:p>
        </p:txBody>
      </p:sp>
      <p:sp>
        <p:nvSpPr>
          <p:cNvPr id="44038" name="Rectangle 6"/>
          <p:cNvSpPr>
            <a:spLocks noGrp="1" noChangeArrowheads="1"/>
          </p:cNvSpPr>
          <p:nvPr>
            <p:ph sz="half" idx="2"/>
          </p:nvPr>
        </p:nvSpPr>
        <p:spPr>
          <a:xfrm>
            <a:off x="2743200" y="3810000"/>
            <a:ext cx="3505200" cy="2438400"/>
          </a:xfrm>
        </p:spPr>
        <p:txBody>
          <a:bodyPr rtlCol="0">
            <a:normAutofit lnSpcReduction="10000"/>
          </a:bodyPr>
          <a:lstStyle/>
          <a:p>
            <a:pPr eaLnBrk="1" fontAlgn="auto" hangingPunct="1">
              <a:lnSpc>
                <a:spcPct val="80000"/>
              </a:lnSpc>
              <a:spcAft>
                <a:spcPts val="0"/>
              </a:spcAft>
              <a:buFont typeface="Arial" pitchFamily="34" charset="0"/>
              <a:buChar char="•"/>
              <a:defRPr/>
            </a:pPr>
            <a:r>
              <a:rPr lang="en-US" sz="2400" b="1" dirty="0" smtClean="0"/>
              <a:t>Hypothesis </a:t>
            </a:r>
          </a:p>
          <a:p>
            <a:pPr lvl="1" eaLnBrk="1" fontAlgn="auto" hangingPunct="1">
              <a:lnSpc>
                <a:spcPct val="80000"/>
              </a:lnSpc>
              <a:spcAft>
                <a:spcPts val="0"/>
              </a:spcAft>
              <a:buFont typeface="Arial" pitchFamily="34" charset="0"/>
              <a:buChar char="–"/>
              <a:defRPr/>
            </a:pPr>
            <a:r>
              <a:rPr lang="en-US" sz="2000" dirty="0" smtClean="0"/>
              <a:t>(tentative explanation)</a:t>
            </a:r>
          </a:p>
          <a:p>
            <a:pPr eaLnBrk="1" fontAlgn="auto" hangingPunct="1">
              <a:lnSpc>
                <a:spcPct val="80000"/>
              </a:lnSpc>
              <a:spcAft>
                <a:spcPts val="0"/>
              </a:spcAft>
              <a:buFont typeface="Arial" pitchFamily="34" charset="0"/>
              <a:buChar char="•"/>
              <a:defRPr/>
            </a:pPr>
            <a:endParaRPr lang="en-US" sz="2400" dirty="0" smtClean="0"/>
          </a:p>
          <a:p>
            <a:pPr eaLnBrk="1" fontAlgn="auto" hangingPunct="1">
              <a:lnSpc>
                <a:spcPct val="80000"/>
              </a:lnSpc>
              <a:spcAft>
                <a:spcPts val="0"/>
              </a:spcAft>
              <a:buFont typeface="Arial" pitchFamily="34" charset="0"/>
              <a:buChar char="•"/>
              <a:defRPr/>
            </a:pPr>
            <a:r>
              <a:rPr lang="en-US" sz="2400" b="1" dirty="0" smtClean="0"/>
              <a:t>Theory or Models </a:t>
            </a:r>
          </a:p>
          <a:p>
            <a:pPr lvl="1" eaLnBrk="1" fontAlgn="auto" hangingPunct="1">
              <a:lnSpc>
                <a:spcPct val="80000"/>
              </a:lnSpc>
              <a:spcAft>
                <a:spcPts val="0"/>
              </a:spcAft>
              <a:buFont typeface="Arial" pitchFamily="34" charset="0"/>
              <a:buChar char="–"/>
              <a:defRPr/>
            </a:pPr>
            <a:r>
              <a:rPr lang="en-US" sz="2000" dirty="0" smtClean="0"/>
              <a:t>(tested explanation, unifying explanation for a set of observations, facts and laws)</a:t>
            </a:r>
          </a:p>
        </p:txBody>
      </p:sp>
      <p:sp>
        <p:nvSpPr>
          <p:cNvPr id="5127" name="AutoShape 11"/>
          <p:cNvSpPr>
            <a:spLocks noChangeArrowheads="1"/>
          </p:cNvSpPr>
          <p:nvPr/>
        </p:nvSpPr>
        <p:spPr bwMode="auto">
          <a:xfrm>
            <a:off x="6400800" y="1447800"/>
            <a:ext cx="2209800" cy="4114800"/>
          </a:xfrm>
          <a:prstGeom prst="curvedLeftArrow">
            <a:avLst>
              <a:gd name="adj1" fmla="val 37241"/>
              <a:gd name="adj2" fmla="val 74483"/>
              <a:gd name="adj3" fmla="val 33333"/>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4400">
              <a:solidFill>
                <a:srgbClr val="99FF33"/>
              </a:solidFill>
            </a:endParaRPr>
          </a:p>
        </p:txBody>
      </p:sp>
      <p:sp>
        <p:nvSpPr>
          <p:cNvPr id="5128" name="AutoShape 12"/>
          <p:cNvSpPr>
            <a:spLocks noChangeArrowheads="1"/>
          </p:cNvSpPr>
          <p:nvPr/>
        </p:nvSpPr>
        <p:spPr bwMode="auto">
          <a:xfrm rot="10800000">
            <a:off x="914400" y="685800"/>
            <a:ext cx="1752600" cy="4572000"/>
          </a:xfrm>
          <a:prstGeom prst="curvedLeftArrow">
            <a:avLst>
              <a:gd name="adj1" fmla="val 52174"/>
              <a:gd name="adj2" fmla="val 104348"/>
              <a:gd name="adj3" fmla="val 33333"/>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4400">
              <a:solidFill>
                <a:srgbClr val="99FF33"/>
              </a:solidFill>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01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19200"/>
            <a:ext cx="54070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2"/>
          <p:cNvSpPr>
            <a:spLocks noGrp="1"/>
          </p:cNvSpPr>
          <p:nvPr>
            <p:ph type="title"/>
          </p:nvPr>
        </p:nvSpPr>
        <p:spPr>
          <a:xfrm>
            <a:off x="685800" y="381000"/>
            <a:ext cx="7772400" cy="609600"/>
          </a:xfrm>
        </p:spPr>
        <p:txBody>
          <a:bodyPr/>
          <a:lstStyle/>
          <a:p>
            <a:r>
              <a:rPr lang="en-US" altLang="en-US" sz="3600" smtClean="0"/>
              <a:t>How do the temperature scales compare?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igure_01_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800" y="241300"/>
            <a:ext cx="4984750" cy="638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a:xfrm>
            <a:off x="685800" y="381000"/>
            <a:ext cx="7772400" cy="533400"/>
          </a:xfrm>
        </p:spPr>
        <p:txBody>
          <a:bodyPr/>
          <a:lstStyle/>
          <a:p>
            <a:r>
              <a:rPr lang="en-US" altLang="en-US" sz="3200" dirty="0" smtClean="0"/>
              <a:t>Example - Temperature</a:t>
            </a:r>
          </a:p>
        </p:txBody>
      </p:sp>
      <p:sp>
        <p:nvSpPr>
          <p:cNvPr id="37891" name="Content Placeholder 5"/>
          <p:cNvSpPr>
            <a:spLocks noGrp="1"/>
          </p:cNvSpPr>
          <p:nvPr>
            <p:ph idx="1"/>
          </p:nvPr>
        </p:nvSpPr>
        <p:spPr>
          <a:xfrm>
            <a:off x="685800" y="1066800"/>
            <a:ext cx="7772400" cy="4114800"/>
          </a:xfrm>
        </p:spPr>
        <p:txBody>
          <a:bodyPr/>
          <a:lstStyle/>
          <a:p>
            <a:pPr algn="just"/>
            <a:r>
              <a:rPr lang="en-US" altLang="en-US" dirty="0" smtClean="0"/>
              <a:t>The temperature of interstellar space is 2.73 K. What is this temperature in degrees Celsius and degrees Fahrenheit?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685800" y="381000"/>
            <a:ext cx="7772400" cy="457200"/>
          </a:xfrm>
        </p:spPr>
        <p:txBody>
          <a:bodyPr/>
          <a:lstStyle/>
          <a:p>
            <a:r>
              <a:rPr lang="en-US" altLang="en-US" sz="3200" dirty="0" smtClean="0"/>
              <a:t>Example - Temperature</a:t>
            </a:r>
          </a:p>
        </p:txBody>
      </p:sp>
      <p:sp>
        <p:nvSpPr>
          <p:cNvPr id="38915" name="Content Placeholder 5"/>
          <p:cNvSpPr>
            <a:spLocks noGrp="1"/>
          </p:cNvSpPr>
          <p:nvPr>
            <p:ph idx="1"/>
          </p:nvPr>
        </p:nvSpPr>
        <p:spPr>
          <a:xfrm>
            <a:off x="685800" y="990600"/>
            <a:ext cx="7772400" cy="4114800"/>
          </a:xfrm>
        </p:spPr>
        <p:txBody>
          <a:bodyPr/>
          <a:lstStyle/>
          <a:p>
            <a:pPr algn="just"/>
            <a:r>
              <a:rPr lang="en-US" altLang="en-US" dirty="0" smtClean="0"/>
              <a:t>Rankine is an absolute-temperature scale in which a measurement interval equals a Fahrenheit degree and 0 ˚F is equal to           459.67 ˚R, so that the freezing point of water is 491.67 ˚R.  Derive a relationship between Rankine and Celsius.  </a:t>
            </a:r>
          </a:p>
          <a:p>
            <a:pPr algn="just">
              <a:buFontTx/>
              <a:buNone/>
            </a:pPr>
            <a:endParaRPr lang="en-US" altLang="en-US" dirty="0" smtClean="0"/>
          </a:p>
          <a:p>
            <a:pPr algn="just">
              <a:buFontTx/>
              <a:buNone/>
            </a:pPr>
            <a:endParaRPr lang="en-US" altLang="en-US" dirty="0" smtClean="0"/>
          </a:p>
          <a:p>
            <a:pPr algn="just">
              <a:buFontTx/>
              <a:buNone/>
            </a:pPr>
            <a:r>
              <a:rPr lang="en-US" altLang="en-US" dirty="0" smtClean="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2"/>
          <p:cNvSpPr>
            <a:spLocks noGrp="1"/>
          </p:cNvSpPr>
          <p:nvPr>
            <p:ph type="title"/>
          </p:nvPr>
        </p:nvSpPr>
        <p:spPr>
          <a:xfrm>
            <a:off x="685800" y="381000"/>
            <a:ext cx="7772400" cy="609600"/>
          </a:xfrm>
        </p:spPr>
        <p:txBody>
          <a:bodyPr/>
          <a:lstStyle/>
          <a:p>
            <a:r>
              <a:rPr lang="en-US" altLang="en-US" sz="3600" smtClean="0"/>
              <a:t>What are some conversions to know?</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TAB01.03u_CHEM4_ch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 y="762000"/>
            <a:ext cx="853440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p:cNvSpPr txBox="1">
            <a:spLocks/>
          </p:cNvSpPr>
          <p:nvPr/>
        </p:nvSpPr>
        <p:spPr>
          <a:xfrm>
            <a:off x="669925" y="152400"/>
            <a:ext cx="77724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altLang="en-US" sz="3600" u="none" kern="0" smtClean="0"/>
              <a:t>What are some conversions to know?</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a:xfrm>
            <a:off x="685800" y="304800"/>
            <a:ext cx="7772400" cy="609600"/>
          </a:xfrm>
        </p:spPr>
        <p:txBody>
          <a:bodyPr/>
          <a:lstStyle/>
          <a:p>
            <a:r>
              <a:rPr lang="en-US" altLang="en-US" sz="3200" dirty="0" smtClean="0"/>
              <a:t>Example – Dimensional Analysis</a:t>
            </a:r>
          </a:p>
        </p:txBody>
      </p:sp>
      <p:sp>
        <p:nvSpPr>
          <p:cNvPr id="41987" name="Content Placeholder 5"/>
          <p:cNvSpPr>
            <a:spLocks noGrp="1"/>
          </p:cNvSpPr>
          <p:nvPr>
            <p:ph idx="1"/>
          </p:nvPr>
        </p:nvSpPr>
        <p:spPr>
          <a:xfrm>
            <a:off x="685800" y="914400"/>
            <a:ext cx="7772400" cy="4114800"/>
          </a:xfrm>
        </p:spPr>
        <p:txBody>
          <a:bodyPr/>
          <a:lstStyle/>
          <a:p>
            <a:pPr algn="just"/>
            <a:r>
              <a:rPr lang="en-US" altLang="en-US" dirty="0" smtClean="0"/>
              <a:t>A supplier packages hydrochloric acid in liters, but we need 2.00 quarts. What volume in liters corresponds to 2.00 </a:t>
            </a:r>
            <a:r>
              <a:rPr lang="en-US" altLang="en-US" dirty="0" err="1" smtClean="0"/>
              <a:t>qts</a:t>
            </a:r>
            <a:r>
              <a:rPr lang="en-US" altLang="en-US" dirty="0" smtClean="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a:xfrm>
            <a:off x="685800" y="381000"/>
            <a:ext cx="7772400" cy="685800"/>
          </a:xfrm>
        </p:spPr>
        <p:txBody>
          <a:bodyPr/>
          <a:lstStyle/>
          <a:p>
            <a:r>
              <a:rPr lang="en-US" altLang="en-US" sz="3200" dirty="0" smtClean="0"/>
              <a:t>Example – Dimensional Analysis</a:t>
            </a:r>
          </a:p>
        </p:txBody>
      </p:sp>
      <p:sp>
        <p:nvSpPr>
          <p:cNvPr id="43011" name="Content Placeholder 5"/>
          <p:cNvSpPr>
            <a:spLocks noGrp="1"/>
          </p:cNvSpPr>
          <p:nvPr>
            <p:ph idx="1"/>
          </p:nvPr>
        </p:nvSpPr>
        <p:spPr>
          <a:xfrm>
            <a:off x="685800" y="1143000"/>
            <a:ext cx="7772400" cy="4114800"/>
          </a:xfrm>
        </p:spPr>
        <p:txBody>
          <a:bodyPr/>
          <a:lstStyle/>
          <a:p>
            <a:pPr algn="just"/>
            <a:r>
              <a:rPr lang="en-US" altLang="en-US" dirty="0" smtClean="0"/>
              <a:t>The diameter of a typical aerosol smog particle is 0.1 </a:t>
            </a:r>
            <a:r>
              <a:rPr lang="el-GR" altLang="en-US" dirty="0" smtClean="0"/>
              <a:t>μ</a:t>
            </a:r>
            <a:r>
              <a:rPr lang="en-US" altLang="en-US" dirty="0" smtClean="0"/>
              <a:t>m. Express this diameter in inches.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xfrm>
            <a:off x="685800" y="381000"/>
            <a:ext cx="7772400" cy="609600"/>
          </a:xfrm>
        </p:spPr>
        <p:txBody>
          <a:bodyPr/>
          <a:lstStyle/>
          <a:p>
            <a:r>
              <a:rPr lang="en-US" altLang="en-US" sz="3200" dirty="0" smtClean="0"/>
              <a:t>Example – Dimensional Analysis</a:t>
            </a:r>
          </a:p>
        </p:txBody>
      </p:sp>
      <p:sp>
        <p:nvSpPr>
          <p:cNvPr id="44035" name="Content Placeholder 5"/>
          <p:cNvSpPr>
            <a:spLocks noGrp="1"/>
          </p:cNvSpPr>
          <p:nvPr>
            <p:ph idx="1"/>
          </p:nvPr>
        </p:nvSpPr>
        <p:spPr>
          <a:xfrm>
            <a:off x="685800" y="1066800"/>
            <a:ext cx="7772400" cy="4114800"/>
          </a:xfrm>
        </p:spPr>
        <p:txBody>
          <a:bodyPr/>
          <a:lstStyle/>
          <a:p>
            <a:pPr algn="just"/>
            <a:r>
              <a:rPr lang="en-US" altLang="en-US" dirty="0" smtClean="0"/>
              <a:t>A meter monitoring the supply of oxygen gas to an incubator recorded the volume of gas delivered as 25.4 in</a:t>
            </a:r>
            <a:r>
              <a:rPr lang="en-US" altLang="en-US" baseline="30000" dirty="0" smtClean="0"/>
              <a:t>3</a:t>
            </a:r>
            <a:r>
              <a:rPr lang="en-US" altLang="en-US" dirty="0" smtClean="0"/>
              <a:t>. Convert this value to centimeters cubed.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TAB01.04u_CHEM4_ch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52400"/>
            <a:ext cx="24384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1219200"/>
            <a:ext cx="540861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2"/>
          <p:cNvSpPr>
            <a:spLocks noGrp="1"/>
          </p:cNvSpPr>
          <p:nvPr>
            <p:ph type="title"/>
          </p:nvPr>
        </p:nvSpPr>
        <p:spPr>
          <a:xfrm>
            <a:off x="685800" y="609600"/>
            <a:ext cx="7772400" cy="609600"/>
          </a:xfrm>
        </p:spPr>
        <p:txBody>
          <a:bodyPr/>
          <a:lstStyle/>
          <a:p>
            <a:r>
              <a:rPr lang="en-US" altLang="en-US" smtClean="0"/>
              <a:t>How are solids ordered?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a:xfrm>
            <a:off x="685800" y="381000"/>
            <a:ext cx="7772400" cy="609600"/>
          </a:xfrm>
        </p:spPr>
        <p:txBody>
          <a:bodyPr/>
          <a:lstStyle/>
          <a:p>
            <a:r>
              <a:rPr lang="en-US" altLang="en-US" sz="3200" dirty="0" smtClean="0"/>
              <a:t>Example – Derived Units</a:t>
            </a:r>
          </a:p>
        </p:txBody>
      </p:sp>
      <p:sp>
        <p:nvSpPr>
          <p:cNvPr id="6" name="Content Placeholder 5"/>
          <p:cNvSpPr>
            <a:spLocks noGrp="1"/>
          </p:cNvSpPr>
          <p:nvPr>
            <p:ph idx="1"/>
          </p:nvPr>
        </p:nvSpPr>
        <p:spPr>
          <a:xfrm>
            <a:off x="685800" y="1066800"/>
            <a:ext cx="7772400" cy="4114800"/>
          </a:xfrm>
        </p:spPr>
        <p:txBody>
          <a:bodyPr>
            <a:normAutofit/>
          </a:bodyPr>
          <a:lstStyle/>
          <a:p>
            <a:pPr algn="just">
              <a:defRPr/>
            </a:pPr>
            <a:r>
              <a:rPr lang="en-US" dirty="0" smtClean="0"/>
              <a:t>Aspirin has a density of 1.40 g/cm</a:t>
            </a:r>
            <a:r>
              <a:rPr lang="en-US" baseline="30000" dirty="0" smtClean="0"/>
              <a:t>3</a:t>
            </a:r>
            <a:r>
              <a:rPr lang="en-US" dirty="0" smtClean="0"/>
              <a:t>. </a:t>
            </a:r>
          </a:p>
          <a:p>
            <a:pPr marL="514350" indent="-514350" algn="just">
              <a:buFont typeface="+mj-lt"/>
              <a:buAutoNum type="alphaLcParenR"/>
              <a:defRPr/>
            </a:pPr>
            <a:r>
              <a:rPr lang="en-US" dirty="0" smtClean="0"/>
              <a:t>What is the volume in cm</a:t>
            </a:r>
            <a:r>
              <a:rPr lang="en-US" baseline="30000" dirty="0" smtClean="0"/>
              <a:t>3</a:t>
            </a:r>
            <a:r>
              <a:rPr lang="en-US" dirty="0" smtClean="0"/>
              <a:t> of a tablet weighing 500 lbs? </a:t>
            </a:r>
          </a:p>
          <a:p>
            <a:pPr marL="514350" indent="-514350" algn="just">
              <a:buFont typeface="+mj-lt"/>
              <a:buAutoNum type="alphaLcParenR"/>
              <a:defRPr/>
            </a:pPr>
            <a:r>
              <a:rPr lang="en-US" dirty="0" smtClean="0"/>
              <a:t>How many cubic feet is that?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a:xfrm>
            <a:off x="685800" y="228600"/>
            <a:ext cx="7772400" cy="685800"/>
          </a:xfrm>
        </p:spPr>
        <p:txBody>
          <a:bodyPr/>
          <a:lstStyle/>
          <a:p>
            <a:r>
              <a:rPr lang="en-US" altLang="en-US" sz="3200" dirty="0" smtClean="0"/>
              <a:t>Example – Derived Units</a:t>
            </a:r>
          </a:p>
        </p:txBody>
      </p:sp>
      <p:sp>
        <p:nvSpPr>
          <p:cNvPr id="6" name="Content Placeholder 5"/>
          <p:cNvSpPr>
            <a:spLocks noGrp="1"/>
          </p:cNvSpPr>
          <p:nvPr>
            <p:ph idx="1"/>
          </p:nvPr>
        </p:nvSpPr>
        <p:spPr>
          <a:xfrm>
            <a:off x="838200" y="990600"/>
            <a:ext cx="7772400" cy="4114800"/>
          </a:xfrm>
        </p:spPr>
        <p:txBody>
          <a:bodyPr>
            <a:normAutofit fontScale="77500" lnSpcReduction="20000"/>
          </a:bodyPr>
          <a:lstStyle/>
          <a:p>
            <a:pPr algn="just">
              <a:defRPr/>
            </a:pPr>
            <a:r>
              <a:rPr lang="en-US" sz="4100" dirty="0" smtClean="0"/>
              <a:t>The concentration of gold in seawater is 0.011 </a:t>
            </a:r>
            <a:r>
              <a:rPr lang="el-GR" sz="4100" dirty="0" smtClean="0"/>
              <a:t>μ</a:t>
            </a:r>
            <a:r>
              <a:rPr lang="en-US" sz="4100" dirty="0" smtClean="0"/>
              <a:t>g/L.  What is the mass of gold in kg in the Atlantic Ocean, which has a volume of 3.23 x 10</a:t>
            </a:r>
            <a:r>
              <a:rPr lang="en-US" sz="4100" baseline="30000" dirty="0" smtClean="0"/>
              <a:t>11</a:t>
            </a:r>
            <a:r>
              <a:rPr lang="en-US" sz="4100" dirty="0" smtClean="0"/>
              <a:t> km</a:t>
            </a:r>
            <a:r>
              <a:rPr lang="en-US" sz="4100" baseline="30000" dirty="0" smtClean="0"/>
              <a:t>3</a:t>
            </a:r>
            <a:r>
              <a:rPr lang="en-US" sz="4100" dirty="0" smtClean="0"/>
              <a:t>? </a:t>
            </a:r>
          </a:p>
          <a:p>
            <a:pPr algn="just">
              <a:buFontTx/>
              <a:buNone/>
              <a:defRPr/>
            </a:pPr>
            <a:endParaRPr lang="en-US" sz="3700" dirty="0"/>
          </a:p>
          <a:p>
            <a:pPr algn="just">
              <a:buFontTx/>
              <a:buNone/>
              <a:defRPr/>
            </a:pPr>
            <a:endParaRPr lang="en-US" sz="3400" dirty="0" smtClean="0"/>
          </a:p>
          <a:p>
            <a:pPr algn="just">
              <a:buFontTx/>
              <a:buNone/>
              <a:defRPr/>
            </a:pPr>
            <a:endParaRPr lang="en-US" sz="3400" dirty="0" smtClean="0"/>
          </a:p>
          <a:p>
            <a:pPr algn="just">
              <a:buFontTx/>
              <a:buNone/>
              <a:defRPr/>
            </a:pPr>
            <a:endParaRPr lang="en-US" sz="3400" dirty="0" smtClean="0"/>
          </a:p>
          <a:p>
            <a:pPr algn="just">
              <a:buFontTx/>
              <a:buNone/>
              <a:defRPr/>
            </a:pPr>
            <a:endParaRPr lang="en-US" sz="3400" dirty="0" smtClean="0"/>
          </a:p>
          <a:p>
            <a:pPr algn="just">
              <a:buFontTx/>
              <a:buNone/>
              <a:defRPr/>
            </a:pPr>
            <a:r>
              <a:rPr lang="en-US" sz="3400" dirty="0" smtClean="0"/>
              <a:t>	</a:t>
            </a:r>
          </a:p>
          <a:p>
            <a:pPr algn="just">
              <a:buFontTx/>
              <a:buNone/>
              <a:defRPr/>
            </a:pPr>
            <a:endParaRPr lang="en-US" dirty="0"/>
          </a:p>
          <a:p>
            <a:pPr algn="just">
              <a:buFontTx/>
              <a:buNone/>
              <a:defRPr/>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a:xfrm>
            <a:off x="685800" y="228600"/>
            <a:ext cx="7772400" cy="609600"/>
          </a:xfrm>
        </p:spPr>
        <p:txBody>
          <a:bodyPr/>
          <a:lstStyle/>
          <a:p>
            <a:r>
              <a:rPr lang="en-US" altLang="en-US" sz="3200" dirty="0" smtClean="0"/>
              <a:t>Example – Derived Units</a:t>
            </a:r>
          </a:p>
        </p:txBody>
      </p:sp>
      <p:sp>
        <p:nvSpPr>
          <p:cNvPr id="48131" name="Content Placeholder 5"/>
          <p:cNvSpPr>
            <a:spLocks noGrp="1"/>
          </p:cNvSpPr>
          <p:nvPr>
            <p:ph idx="1"/>
          </p:nvPr>
        </p:nvSpPr>
        <p:spPr>
          <a:xfrm>
            <a:off x="685800" y="914400"/>
            <a:ext cx="7772400" cy="4114800"/>
          </a:xfrm>
        </p:spPr>
        <p:txBody>
          <a:bodyPr/>
          <a:lstStyle/>
          <a:p>
            <a:pPr algn="just"/>
            <a:r>
              <a:rPr lang="en-US" altLang="en-US" dirty="0" smtClean="0"/>
              <a:t>The distance for a marathon is 26 miles and 385 yards. Convert this distance to kilometers.  (1 mile = 1,760 yards)</a:t>
            </a:r>
          </a:p>
          <a:p>
            <a:pPr algn="just">
              <a:buFontTx/>
              <a:buNone/>
            </a:pPr>
            <a:endParaRPr lang="en-US" altLang="en-US" dirty="0" smtClean="0"/>
          </a:p>
          <a:p>
            <a:pPr algn="just">
              <a:buFontTx/>
              <a:buNone/>
            </a:pPr>
            <a:r>
              <a:rPr lang="en-US" altLang="en-US" dirty="0" smtClean="0"/>
              <a:t>	</a:t>
            </a:r>
          </a:p>
          <a:p>
            <a:pPr algn="just">
              <a:buFontTx/>
              <a:buNone/>
            </a:pPr>
            <a:endParaRPr lang="en-US" altLang="en-US" dirty="0" smtClean="0"/>
          </a:p>
          <a:p>
            <a:pPr algn="just">
              <a:buFontTx/>
              <a:buNone/>
            </a:pPr>
            <a:endParaRPr lang="en-US" altLang="en-US"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a:xfrm>
            <a:off x="685800" y="304800"/>
            <a:ext cx="7772400" cy="533400"/>
          </a:xfrm>
        </p:spPr>
        <p:txBody>
          <a:bodyPr/>
          <a:lstStyle/>
          <a:p>
            <a:r>
              <a:rPr lang="en-US" altLang="en-US" sz="3200" dirty="0" smtClean="0"/>
              <a:t>Example – Derived Units</a:t>
            </a:r>
          </a:p>
        </p:txBody>
      </p:sp>
      <p:sp>
        <p:nvSpPr>
          <p:cNvPr id="49155" name="Content Placeholder 5"/>
          <p:cNvSpPr>
            <a:spLocks noGrp="1"/>
          </p:cNvSpPr>
          <p:nvPr>
            <p:ph idx="1"/>
          </p:nvPr>
        </p:nvSpPr>
        <p:spPr>
          <a:xfrm>
            <a:off x="609600" y="990600"/>
            <a:ext cx="7772400" cy="4114800"/>
          </a:xfrm>
        </p:spPr>
        <p:txBody>
          <a:bodyPr/>
          <a:lstStyle/>
          <a:p>
            <a:pPr algn="just"/>
            <a:r>
              <a:rPr lang="en-US" altLang="en-US" dirty="0" smtClean="0"/>
              <a:t>The “acre” (1 acre = 4,840 yd</a:t>
            </a:r>
            <a:r>
              <a:rPr lang="en-US" altLang="en-US" baseline="30000" dirty="0" smtClean="0"/>
              <a:t>2</a:t>
            </a:r>
            <a:r>
              <a:rPr lang="en-US" altLang="en-US" dirty="0" smtClean="0"/>
              <a:t>) was originally the area of land a team of oxen could plow in one working day.  What is the rate in m</a:t>
            </a:r>
            <a:r>
              <a:rPr lang="en-US" altLang="en-US" baseline="30000" dirty="0" smtClean="0"/>
              <a:t>2</a:t>
            </a:r>
            <a:r>
              <a:rPr lang="en-US" altLang="en-US" dirty="0" smtClean="0"/>
              <a:t>/</a:t>
            </a:r>
            <a:r>
              <a:rPr lang="en-US" altLang="en-US" dirty="0" err="1" smtClean="0"/>
              <a:t>hr</a:t>
            </a:r>
            <a:r>
              <a:rPr lang="en-US" altLang="en-US" dirty="0" smtClean="0"/>
              <a:t>, if we assume that oxen can work for 8.0 hours in 1.0 days? </a:t>
            </a:r>
          </a:p>
          <a:p>
            <a:pPr algn="just">
              <a:buFontTx/>
              <a:buNone/>
            </a:pPr>
            <a:r>
              <a:rPr lang="en-US" altLang="en-US" dirty="0" smtClean="0"/>
              <a:t>	</a:t>
            </a:r>
          </a:p>
          <a:p>
            <a:pPr algn="just">
              <a:buFontTx/>
              <a:buNone/>
            </a:pPr>
            <a:endParaRPr lang="en-US" altLang="en-US" dirty="0" smtClean="0"/>
          </a:p>
          <a:p>
            <a:pPr algn="just">
              <a:buFontTx/>
              <a:buNone/>
            </a:pPr>
            <a:endParaRPr lang="en-US" altLang="en-US"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a:xfrm>
            <a:off x="685800" y="304800"/>
            <a:ext cx="7772400" cy="533400"/>
          </a:xfrm>
        </p:spPr>
        <p:txBody>
          <a:bodyPr/>
          <a:lstStyle/>
          <a:p>
            <a:r>
              <a:rPr lang="en-US" altLang="en-US" sz="3200" dirty="0" smtClean="0"/>
              <a:t>Example – Derived Units</a:t>
            </a:r>
          </a:p>
        </p:txBody>
      </p:sp>
      <p:sp>
        <p:nvSpPr>
          <p:cNvPr id="50179" name="Content Placeholder 5"/>
          <p:cNvSpPr>
            <a:spLocks noGrp="1"/>
          </p:cNvSpPr>
          <p:nvPr>
            <p:ph idx="1"/>
          </p:nvPr>
        </p:nvSpPr>
        <p:spPr>
          <a:xfrm>
            <a:off x="685800" y="914400"/>
            <a:ext cx="7772400" cy="4114800"/>
          </a:xfrm>
        </p:spPr>
        <p:txBody>
          <a:bodyPr/>
          <a:lstStyle/>
          <a:p>
            <a:pPr algn="just"/>
            <a:r>
              <a:rPr lang="en-US" altLang="en-US" dirty="0" smtClean="0"/>
              <a:t>The density of gold is 19.3 g/cm</a:t>
            </a:r>
            <a:r>
              <a:rPr lang="en-US" altLang="en-US" baseline="30000" dirty="0" smtClean="0"/>
              <a:t>3</a:t>
            </a:r>
            <a:r>
              <a:rPr lang="en-US" altLang="en-US" dirty="0" smtClean="0"/>
              <a:t>. What volume of water will a gold nugget of mass 16.7 kg displace when placed in a graduated cylinder containing water? The density of water at room temperature is 1.00 g/cm</a:t>
            </a:r>
            <a:r>
              <a:rPr lang="en-US" altLang="en-US" baseline="30000" dirty="0" smtClean="0"/>
              <a:t>3</a:t>
            </a:r>
            <a:r>
              <a:rPr lang="en-US" altLang="en-US" dirty="0" smtClean="0"/>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a:xfrm>
            <a:off x="685800" y="228600"/>
            <a:ext cx="7772400" cy="609600"/>
          </a:xfrm>
        </p:spPr>
        <p:txBody>
          <a:bodyPr/>
          <a:lstStyle/>
          <a:p>
            <a:r>
              <a:rPr lang="en-US" altLang="en-US" sz="3200" dirty="0" smtClean="0"/>
              <a:t>Example – Derived Units</a:t>
            </a:r>
          </a:p>
        </p:txBody>
      </p:sp>
      <p:sp>
        <p:nvSpPr>
          <p:cNvPr id="51203" name="Content Placeholder 5"/>
          <p:cNvSpPr>
            <a:spLocks noGrp="1"/>
          </p:cNvSpPr>
          <p:nvPr>
            <p:ph idx="1"/>
          </p:nvPr>
        </p:nvSpPr>
        <p:spPr>
          <a:xfrm>
            <a:off x="685800" y="914400"/>
            <a:ext cx="7772400" cy="4114800"/>
          </a:xfrm>
        </p:spPr>
        <p:txBody>
          <a:bodyPr/>
          <a:lstStyle/>
          <a:p>
            <a:pPr algn="just"/>
            <a:r>
              <a:rPr lang="en-US" altLang="en-US" dirty="0" smtClean="0"/>
              <a:t>The density of benzene at 20 °C is 0.88 g/</a:t>
            </a:r>
            <a:r>
              <a:rPr lang="en-US" altLang="en-US" dirty="0" err="1" smtClean="0"/>
              <a:t>mL.</a:t>
            </a:r>
            <a:r>
              <a:rPr lang="en-US" altLang="en-US" dirty="0" smtClean="0"/>
              <a:t> How many liters of benzene would you get if you bought a pound of benzene?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685800" y="381000"/>
            <a:ext cx="7772400" cy="533400"/>
          </a:xfrm>
        </p:spPr>
        <p:txBody>
          <a:bodyPr/>
          <a:lstStyle/>
          <a:p>
            <a:r>
              <a:rPr lang="en-US" altLang="en-US" sz="3200" dirty="0" smtClean="0"/>
              <a:t>Example – Derived Units</a:t>
            </a:r>
          </a:p>
        </p:txBody>
      </p:sp>
      <p:sp>
        <p:nvSpPr>
          <p:cNvPr id="52227" name="Content Placeholder 5"/>
          <p:cNvSpPr>
            <a:spLocks noGrp="1"/>
          </p:cNvSpPr>
          <p:nvPr>
            <p:ph idx="1"/>
          </p:nvPr>
        </p:nvSpPr>
        <p:spPr>
          <a:xfrm>
            <a:off x="685800" y="990600"/>
            <a:ext cx="7772400" cy="4114800"/>
          </a:xfrm>
        </p:spPr>
        <p:txBody>
          <a:bodyPr/>
          <a:lstStyle/>
          <a:p>
            <a:pPr algn="just"/>
            <a:r>
              <a:rPr lang="en-US" altLang="en-US" dirty="0" smtClean="0"/>
              <a:t>Which is more dense lead (</a:t>
            </a:r>
            <a:r>
              <a:rPr lang="el-GR" altLang="en-US" dirty="0" smtClean="0"/>
              <a:t>ρ</a:t>
            </a:r>
            <a:r>
              <a:rPr lang="en-US" altLang="en-US" dirty="0" smtClean="0"/>
              <a:t> = 11.34 g/cm</a:t>
            </a:r>
            <a:r>
              <a:rPr lang="en-US" altLang="en-US" baseline="30000" dirty="0" smtClean="0"/>
              <a:t>3</a:t>
            </a:r>
            <a:r>
              <a:rPr lang="en-US" altLang="en-US" dirty="0" smtClean="0"/>
              <a:t>) or platinum (</a:t>
            </a:r>
            <a:r>
              <a:rPr lang="el-GR" altLang="en-US" dirty="0" smtClean="0"/>
              <a:t>ρ</a:t>
            </a:r>
            <a:r>
              <a:rPr lang="en-US" altLang="en-US" dirty="0" smtClean="0"/>
              <a:t> = 0.3515 kg/in</a:t>
            </a:r>
            <a:r>
              <a:rPr lang="en-US" altLang="en-US" baseline="30000" dirty="0" smtClean="0"/>
              <a:t>3</a:t>
            </a:r>
            <a:r>
              <a:rPr lang="en-US" altLang="en-US"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01_02-01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39838"/>
            <a:ext cx="6259513" cy="561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2"/>
          <p:cNvSpPr>
            <a:spLocks noGrp="1"/>
          </p:cNvSpPr>
          <p:nvPr>
            <p:ph type="title"/>
          </p:nvPr>
        </p:nvSpPr>
        <p:spPr>
          <a:xfrm>
            <a:off x="685800" y="457200"/>
            <a:ext cx="7772400" cy="609600"/>
          </a:xfrm>
        </p:spPr>
        <p:txBody>
          <a:bodyPr/>
          <a:lstStyle/>
          <a:p>
            <a:r>
              <a:rPr lang="en-US" altLang="en-US" sz="3600" smtClean="0"/>
              <a:t>How do the states of matter compare?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4724400"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2"/>
          <p:cNvSpPr>
            <a:spLocks noGrp="1"/>
          </p:cNvSpPr>
          <p:nvPr>
            <p:ph type="title"/>
          </p:nvPr>
        </p:nvSpPr>
        <p:spPr>
          <a:xfrm>
            <a:off x="685800" y="609600"/>
            <a:ext cx="7772400" cy="609600"/>
          </a:xfrm>
        </p:spPr>
        <p:txBody>
          <a:bodyPr/>
          <a:lstStyle/>
          <a:p>
            <a:r>
              <a:rPr lang="en-US" altLang="en-US" sz="3600" smtClean="0"/>
              <a:t>How do the states of matter interconvert?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993900" y="254000"/>
            <a:ext cx="51435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
          <p:cNvSpPr txBox="1">
            <a:spLocks noChangeArrowheads="1"/>
          </p:cNvSpPr>
          <p:nvPr/>
        </p:nvSpPr>
        <p:spPr bwMode="auto">
          <a:xfrm>
            <a:off x="8618538" y="6604000"/>
            <a:ext cx="531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200" b="1">
                <a:solidFill>
                  <a:srgbClr val="99FF33"/>
                </a:solidFill>
                <a:latin typeface="Arial" charset="0"/>
              </a:rPr>
              <a:t>p112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01_0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7446963" cy="56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2"/>
          <p:cNvSpPr>
            <a:spLocks noGrp="1"/>
          </p:cNvSpPr>
          <p:nvPr>
            <p:ph type="title"/>
          </p:nvPr>
        </p:nvSpPr>
        <p:spPr>
          <a:xfrm>
            <a:off x="685800" y="304800"/>
            <a:ext cx="7772400" cy="533400"/>
          </a:xfrm>
        </p:spPr>
        <p:txBody>
          <a:bodyPr/>
          <a:lstStyle/>
          <a:p>
            <a:r>
              <a:rPr lang="en-US" altLang="en-US" smtClean="0"/>
              <a:t>How is matter classified?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 green">
  <a:themeElements>
    <a:clrScheme name="blue g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ue gree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sng" strike="noStrike" cap="none" normalizeH="0" baseline="0" smtClean="0">
            <a:ln>
              <a:noFill/>
            </a:ln>
            <a:solidFill>
              <a:srgbClr val="99FF33"/>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sng" strike="noStrike" cap="none" normalizeH="0" baseline="0" smtClean="0">
            <a:ln>
              <a:noFill/>
            </a:ln>
            <a:solidFill>
              <a:srgbClr val="99FF33"/>
            </a:solidFill>
            <a:effectLst/>
            <a:latin typeface="Times New Roman" pitchFamily="18" charset="0"/>
          </a:defRPr>
        </a:defPPr>
      </a:lstStyle>
    </a:lnDef>
  </a:objectDefaults>
  <a:extraClrSchemeLst>
    <a:extraClrScheme>
      <a:clrScheme name="blue g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 g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e g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 g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 g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 g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e g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g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ue gree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ue g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ue gree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lue g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ue gree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Office\Templates\Presentations\blue green.pot</Template>
  <TotalTime>3788</TotalTime>
  <Words>1774</Words>
  <Application>Microsoft Office PowerPoint</Application>
  <PresentationFormat>On-screen Show (4:3)</PresentationFormat>
  <Paragraphs>374</Paragraphs>
  <Slides>56</Slides>
  <Notes>40</Notes>
  <HiddenSlides>6</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blue green</vt:lpstr>
      <vt:lpstr>Matter and Energy: The Origin of the Universe </vt:lpstr>
      <vt:lpstr>Antoine Lavoisier, the “Father of modern chemistry” and Marie Lavoisier</vt:lpstr>
      <vt:lpstr>What are the parts of the scientific method? </vt:lpstr>
      <vt:lpstr>From Scientific Method</vt:lpstr>
      <vt:lpstr>How are solids ordered? </vt:lpstr>
      <vt:lpstr>How do the states of matter compare? </vt:lpstr>
      <vt:lpstr>How do the states of matter interconvert? </vt:lpstr>
      <vt:lpstr>PowerPoint Presentation</vt:lpstr>
      <vt:lpstr>How is matter classified? </vt:lpstr>
      <vt:lpstr>PowerPoint Presentation</vt:lpstr>
      <vt:lpstr>What are the types of colloids?</vt:lpstr>
      <vt:lpstr>PowerPoint Presentation</vt:lpstr>
      <vt:lpstr>PowerPoint Presentation</vt:lpstr>
      <vt:lpstr>What type of mixture exhibits the Tyndall Effect? </vt:lpstr>
      <vt:lpstr>What is Brownian motion?</vt:lpstr>
      <vt:lpstr>How do mixtures differ? </vt:lpstr>
      <vt:lpstr>How can mixtures be separated? </vt:lpstr>
      <vt:lpstr>How can mixtures be separated? </vt:lpstr>
      <vt:lpstr>How can mixtures be separated? </vt:lpstr>
      <vt:lpstr>How do physical and chemical properties differ? </vt:lpstr>
      <vt:lpstr>PowerPoint Presentation</vt:lpstr>
      <vt:lpstr>What are the SI base units? </vt:lpstr>
      <vt:lpstr>What are the SI base units? </vt:lpstr>
      <vt:lpstr>What are the prefix multipliers?</vt:lpstr>
      <vt:lpstr>What are the prefix multipliers?</vt:lpstr>
      <vt:lpstr>Which measurement has greater certainty? </vt:lpstr>
      <vt:lpstr>What is the difference between precision and accuracy?</vt:lpstr>
      <vt:lpstr>What is the difference between accuracy and precision? </vt:lpstr>
      <vt:lpstr>PowerPoint Presentation</vt:lpstr>
      <vt:lpstr>Analyze the following data: </vt:lpstr>
      <vt:lpstr>Analyze the following data: </vt:lpstr>
      <vt:lpstr>What does standard deviation show?</vt:lpstr>
      <vt:lpstr>Analyze the following data: </vt:lpstr>
      <vt:lpstr>What does a graph of the data look like? </vt:lpstr>
      <vt:lpstr>Analyze the following data: </vt:lpstr>
      <vt:lpstr>What should the data fall within?</vt:lpstr>
      <vt:lpstr>Where does the data fall? </vt:lpstr>
      <vt:lpstr>Analyze the following data: </vt:lpstr>
      <vt:lpstr>Anders Celsius</vt:lpstr>
      <vt:lpstr>How do the temperature scales compare? </vt:lpstr>
      <vt:lpstr>PowerPoint Presentation</vt:lpstr>
      <vt:lpstr>Example - Temperature</vt:lpstr>
      <vt:lpstr>Example - Temperature</vt:lpstr>
      <vt:lpstr>What are some conversions to know?</vt:lpstr>
      <vt:lpstr>PowerPoint Presentation</vt:lpstr>
      <vt:lpstr>Example – Dimensional Analysis</vt:lpstr>
      <vt:lpstr>Example – Dimensional Analysis</vt:lpstr>
      <vt:lpstr>Example – Dimensional Analysis</vt:lpstr>
      <vt:lpstr>PowerPoint Presentation</vt:lpstr>
      <vt:lpstr>Example – Derived Units</vt:lpstr>
      <vt:lpstr>Example – Derived Units</vt:lpstr>
      <vt:lpstr>Example – Derived Units</vt:lpstr>
      <vt:lpstr>Example – Derived Units</vt:lpstr>
      <vt:lpstr>Example – Derived Units</vt:lpstr>
      <vt:lpstr>Example – Derived Units</vt:lpstr>
      <vt:lpstr>Example – Derived Units</vt:lpstr>
    </vt:vector>
  </TitlesOfParts>
  <Company>The DTN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 and Measurement</dc:title>
  <dc:creator>Diana Vance</dc:creator>
  <cp:lastModifiedBy>Martin Larter</cp:lastModifiedBy>
  <cp:revision>107</cp:revision>
  <cp:lastPrinted>2001-08-23T19:26:36Z</cp:lastPrinted>
  <dcterms:created xsi:type="dcterms:W3CDTF">2000-08-21T12:50:40Z</dcterms:created>
  <dcterms:modified xsi:type="dcterms:W3CDTF">2015-08-04T19:09:01Z</dcterms:modified>
</cp:coreProperties>
</file>